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4"/>
  </p:sldMasterIdLst>
  <p:notesMasterIdLst>
    <p:notesMasterId r:id="rId128"/>
  </p:notesMasterIdLst>
  <p:handoutMasterIdLst>
    <p:handoutMasterId r:id="rId129"/>
  </p:handoutMasterIdLst>
  <p:sldIdLst>
    <p:sldId id="3954" r:id="rId5"/>
    <p:sldId id="4066" r:id="rId6"/>
    <p:sldId id="259" r:id="rId7"/>
    <p:sldId id="288" r:id="rId8"/>
    <p:sldId id="289" r:id="rId9"/>
    <p:sldId id="260" r:id="rId10"/>
    <p:sldId id="261" r:id="rId11"/>
    <p:sldId id="263" r:id="rId12"/>
    <p:sldId id="264" r:id="rId13"/>
    <p:sldId id="265" r:id="rId14"/>
    <p:sldId id="266" r:id="rId15"/>
    <p:sldId id="306" r:id="rId16"/>
    <p:sldId id="271" r:id="rId17"/>
    <p:sldId id="272" r:id="rId18"/>
    <p:sldId id="359" r:id="rId19"/>
    <p:sldId id="267" r:id="rId20"/>
    <p:sldId id="268" r:id="rId21"/>
    <p:sldId id="269" r:id="rId22"/>
    <p:sldId id="270" r:id="rId23"/>
    <p:sldId id="274" r:id="rId24"/>
    <p:sldId id="273" r:id="rId25"/>
    <p:sldId id="275" r:id="rId26"/>
    <p:sldId id="316" r:id="rId27"/>
    <p:sldId id="348" r:id="rId28"/>
    <p:sldId id="317" r:id="rId29"/>
    <p:sldId id="318" r:id="rId30"/>
    <p:sldId id="319" r:id="rId31"/>
    <p:sldId id="355" r:id="rId32"/>
    <p:sldId id="276" r:id="rId33"/>
    <p:sldId id="277" r:id="rId34"/>
    <p:sldId id="321" r:id="rId35"/>
    <p:sldId id="322" r:id="rId36"/>
    <p:sldId id="358" r:id="rId37"/>
    <p:sldId id="280" r:id="rId38"/>
    <p:sldId id="324" r:id="rId39"/>
    <p:sldId id="325" r:id="rId40"/>
    <p:sldId id="357" r:id="rId41"/>
    <p:sldId id="281" r:id="rId42"/>
    <p:sldId id="282" r:id="rId43"/>
    <p:sldId id="344" r:id="rId44"/>
    <p:sldId id="345" r:id="rId45"/>
    <p:sldId id="326" r:id="rId46"/>
    <p:sldId id="327" r:id="rId47"/>
    <p:sldId id="351" r:id="rId48"/>
    <p:sldId id="328" r:id="rId49"/>
    <p:sldId id="346" r:id="rId50"/>
    <p:sldId id="286" r:id="rId51"/>
    <p:sldId id="285" r:id="rId52"/>
    <p:sldId id="284" r:id="rId53"/>
    <p:sldId id="287" r:id="rId54"/>
    <p:sldId id="332" r:id="rId55"/>
    <p:sldId id="333" r:id="rId56"/>
    <p:sldId id="352" r:id="rId57"/>
    <p:sldId id="290" r:id="rId58"/>
    <p:sldId id="298" r:id="rId59"/>
    <p:sldId id="329" r:id="rId60"/>
    <p:sldId id="302" r:id="rId61"/>
    <p:sldId id="330" r:id="rId62"/>
    <p:sldId id="331" r:id="rId63"/>
    <p:sldId id="349" r:id="rId64"/>
    <p:sldId id="312" r:id="rId65"/>
    <p:sldId id="310" r:id="rId66"/>
    <p:sldId id="308" r:id="rId67"/>
    <p:sldId id="309" r:id="rId68"/>
    <p:sldId id="313" r:id="rId69"/>
    <p:sldId id="293" r:id="rId70"/>
    <p:sldId id="4067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262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299" r:id="rId90"/>
    <p:sldId id="378" r:id="rId91"/>
    <p:sldId id="379" r:id="rId92"/>
    <p:sldId id="380" r:id="rId93"/>
    <p:sldId id="381" r:id="rId94"/>
    <p:sldId id="382" r:id="rId95"/>
    <p:sldId id="291" r:id="rId96"/>
    <p:sldId id="383" r:id="rId97"/>
    <p:sldId id="384" r:id="rId98"/>
    <p:sldId id="323" r:id="rId99"/>
    <p:sldId id="385" r:id="rId100"/>
    <p:sldId id="386" r:id="rId101"/>
    <p:sldId id="278" r:id="rId102"/>
    <p:sldId id="387" r:id="rId103"/>
    <p:sldId id="300" r:id="rId104"/>
    <p:sldId id="388" r:id="rId105"/>
    <p:sldId id="301" r:id="rId106"/>
    <p:sldId id="4068" r:id="rId107"/>
    <p:sldId id="390" r:id="rId108"/>
    <p:sldId id="303" r:id="rId109"/>
    <p:sldId id="304" r:id="rId110"/>
    <p:sldId id="305" r:id="rId111"/>
    <p:sldId id="391" r:id="rId112"/>
    <p:sldId id="307" r:id="rId113"/>
    <p:sldId id="392" r:id="rId114"/>
    <p:sldId id="393" r:id="rId115"/>
    <p:sldId id="311" r:id="rId116"/>
    <p:sldId id="394" r:id="rId117"/>
    <p:sldId id="395" r:id="rId118"/>
    <p:sldId id="315" r:id="rId119"/>
    <p:sldId id="396" r:id="rId120"/>
    <p:sldId id="397" r:id="rId121"/>
    <p:sldId id="294" r:id="rId122"/>
    <p:sldId id="295" r:id="rId123"/>
    <p:sldId id="398" r:id="rId124"/>
    <p:sldId id="399" r:id="rId125"/>
    <p:sldId id="297" r:id="rId126"/>
    <p:sldId id="4069" r:id="rId1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FA9"/>
    <a:srgbClr val="B9B9B9"/>
    <a:srgbClr val="003366"/>
    <a:srgbClr val="F8D8CA"/>
    <a:srgbClr val="FDEAD1"/>
    <a:srgbClr val="035CAC"/>
    <a:srgbClr val="F9BF6F"/>
    <a:srgbClr val="D16D6A"/>
    <a:srgbClr val="8E110F"/>
    <a:srgbClr val="AA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7EF64-3E15-4E7B-87E5-DAAC0569FFCA}" v="119" dt="2024-10-10T07:27:40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77" autoAdjust="0"/>
    <p:restoredTop sz="89660"/>
  </p:normalViewPr>
  <p:slideViewPr>
    <p:cSldViewPr snapToGrid="0" snapToObjects="1">
      <p:cViewPr varScale="1">
        <p:scale>
          <a:sx n="86" d="100"/>
          <a:sy n="86" d="100"/>
        </p:scale>
        <p:origin x="25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528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26AA-D67A-0146-A9F5-85DCC06B435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5E8F4-60ED-5944-8DE2-C2F790F58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3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91FF1-A54C-2547-B3A3-496387A43B67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23841-6DD3-1149-8EA5-0D4E8A82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9A50C-A44C-6649-8A8A-995CABCFF0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98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23841-6DD3-1149-8EA5-0D4E8A824A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23841-6DD3-1149-8EA5-0D4E8A824A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23841-6DD3-1149-8EA5-0D4E8A824A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589D3-3AF1-8A4E-B826-2981C3C48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1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B4D841-B791-BC4E-BB7B-773CB5D67A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47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B4D841-B791-BC4E-BB7B-773CB5D67A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1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B4D841-B791-BC4E-BB7B-773CB5D67A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661DE26-B8F2-42CF-80A0-AEB0ACCC89F1}"/>
              </a:ext>
            </a:extLst>
          </p:cNvPr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pic>
        <p:nvPicPr>
          <p:cNvPr id="24" name="图片 37">
            <a:extLst>
              <a:ext uri="{FF2B5EF4-FFF2-40B4-BE49-F238E27FC236}">
                <a16:creationId xmlns:a16="http://schemas.microsoft.com/office/drawing/2014/main" id="{1184110C-3859-1043-8BC7-5C9E80787C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/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5B21AC-AE84-4C0D-83C6-275318C05E66}"/>
              </a:ext>
            </a:extLst>
          </p:cNvPr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166CA87-4F69-454B-8C7E-0CC33608F2B9}"/>
              </a:ext>
            </a:extLst>
          </p:cNvPr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7B39A16-108A-4416-825E-E8C505956298}"/>
              </a:ext>
            </a:extLst>
          </p:cNvPr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74F1497-4EEE-4D96-A0D9-4C1B74DF4404}"/>
              </a:ext>
            </a:extLst>
          </p:cNvPr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841F145-C2EF-47AA-A20A-5960F78529CF}"/>
              </a:ext>
            </a:extLst>
          </p:cNvPr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0087B759-D056-4532-B474-D3EA3ED08D22}"/>
              </a:ext>
            </a:extLst>
          </p:cNvPr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BB51088-BF08-4C83-B1AC-FD1AFD18493D}"/>
              </a:ext>
            </a:extLst>
          </p:cNvPr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031074B-C0A2-4E5D-9971-A988A17E3288}"/>
              </a:ext>
            </a:extLst>
          </p:cNvPr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CF4C5AC-0DCA-4C7A-B729-1B61867FAB8D}"/>
              </a:ext>
            </a:extLst>
          </p:cNvPr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A4074A7-43AC-472E-BB82-2E03E2A5845B}"/>
              </a:ext>
            </a:extLst>
          </p:cNvPr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15C2295-C690-417F-B0EC-B2C783ECCFE0}"/>
              </a:ext>
            </a:extLst>
          </p:cNvPr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9E2AB7A0-1367-4C2B-A393-2BD906C753DD}"/>
              </a:ext>
            </a:extLst>
          </p:cNvPr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0138BD6-5911-409E-BFFF-BBF1F4395199}"/>
              </a:ext>
            </a:extLst>
          </p:cNvPr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5F146E-BFDC-4833-9F67-ED82D42FDABB}"/>
              </a:ext>
            </a:extLst>
          </p:cNvPr>
          <p:cNvCxnSpPr>
            <a:cxnSpLocks/>
          </p:cNvCxnSpPr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F7584923-CB15-4E18-BCB3-23B5931F576A}"/>
              </a:ext>
            </a:extLst>
          </p:cNvPr>
          <p:cNvCxnSpPr>
            <a:cxnSpLocks/>
          </p:cNvCxnSpPr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719AA3B7-72C1-DA4F-B626-AAA843C2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3AD7C86-ABD6-6147-B8EB-0CD887821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Graphic 176">
            <a:extLst>
              <a:ext uri="{FF2B5EF4-FFF2-40B4-BE49-F238E27FC236}">
                <a16:creationId xmlns:a16="http://schemas.microsoft.com/office/drawing/2014/main" id="{150261F8-CF22-4D98-8065-1C00FF300F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 accumulate="none">
                                        <p:cTn id="9" dur="2000" spd="-10000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 accumulate="none">
                                        <p:cTn id="14" dur="2500" spd="-10000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661DE26-B8F2-42CF-80A0-AEB0ACCC89F1}"/>
              </a:ext>
            </a:extLst>
          </p:cNvPr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9F585B6E-0115-453F-B6A2-5138603F8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/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5B21AC-AE84-4C0D-83C6-275318C05E66}"/>
              </a:ext>
            </a:extLst>
          </p:cNvPr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166CA87-4F69-454B-8C7E-0CC33608F2B9}"/>
              </a:ext>
            </a:extLst>
          </p:cNvPr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7B39A16-108A-4416-825E-E8C505956298}"/>
              </a:ext>
            </a:extLst>
          </p:cNvPr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74F1497-4EEE-4D96-A0D9-4C1B74DF4404}"/>
              </a:ext>
            </a:extLst>
          </p:cNvPr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841F145-C2EF-47AA-A20A-5960F78529CF}"/>
              </a:ext>
            </a:extLst>
          </p:cNvPr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0087B759-D056-4532-B474-D3EA3ED08D22}"/>
              </a:ext>
            </a:extLst>
          </p:cNvPr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BB51088-BF08-4C83-B1AC-FD1AFD18493D}"/>
              </a:ext>
            </a:extLst>
          </p:cNvPr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031074B-C0A2-4E5D-9971-A988A17E3288}"/>
              </a:ext>
            </a:extLst>
          </p:cNvPr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CF4C5AC-0DCA-4C7A-B729-1B61867FAB8D}"/>
              </a:ext>
            </a:extLst>
          </p:cNvPr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A4074A7-43AC-472E-BB82-2E03E2A5845B}"/>
              </a:ext>
            </a:extLst>
          </p:cNvPr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15C2295-C690-417F-B0EC-B2C783ECCFE0}"/>
              </a:ext>
            </a:extLst>
          </p:cNvPr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9E2AB7A0-1367-4C2B-A393-2BD906C753DD}"/>
              </a:ext>
            </a:extLst>
          </p:cNvPr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0138BD6-5911-409E-BFFF-BBF1F4395199}"/>
              </a:ext>
            </a:extLst>
          </p:cNvPr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5F146E-BFDC-4833-9F67-ED82D42FDABB}"/>
              </a:ext>
            </a:extLst>
          </p:cNvPr>
          <p:cNvCxnSpPr>
            <a:cxnSpLocks/>
          </p:cNvCxnSpPr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F7584923-CB15-4E18-BCB3-23B5931F576A}"/>
              </a:ext>
            </a:extLst>
          </p:cNvPr>
          <p:cNvCxnSpPr>
            <a:cxnSpLocks/>
          </p:cNvCxnSpPr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719AA3B7-72C1-DA4F-B626-AAA843C2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3AD7C86-ABD6-6147-B8EB-0CD887821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Graphic 176">
            <a:extLst>
              <a:ext uri="{FF2B5EF4-FFF2-40B4-BE49-F238E27FC236}">
                <a16:creationId xmlns:a16="http://schemas.microsoft.com/office/drawing/2014/main" id="{008FB1F5-69DF-DA5E-596C-31A4749F6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 accumulate="none">
                                        <p:cTn id="9" dur="2000" spd="-10000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 accumulate="none">
                                        <p:cTn id="14" dur="2500" spd="-10000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4B0347E-D812-4A0B-A6B7-89F6C89C9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/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>
            <a:extLst>
              <a:ext uri="{FF2B5EF4-FFF2-40B4-BE49-F238E27FC236}">
                <a16:creationId xmlns:a16="http://schemas.microsoft.com/office/drawing/2014/main" id="{56DC1814-8F71-43EB-A2C9-4B196B6986F4}"/>
              </a:ext>
            </a:extLst>
          </p:cNvPr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3F3C298-10A5-4510-848C-AA368600F648}"/>
              </a:ext>
            </a:extLst>
          </p:cNvPr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0FA49FD-D051-4FCA-9E73-FA2774A7998B}"/>
              </a:ext>
            </a:extLst>
          </p:cNvPr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41918BC-6DB2-4038-A706-7448243B1B38}"/>
              </a:ext>
            </a:extLst>
          </p:cNvPr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DBCA66C-AE20-48CA-A3F1-183D52FB33C7}"/>
              </a:ext>
            </a:extLst>
          </p:cNvPr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81C1C3B-0610-4B5D-8702-748E41DD9F57}"/>
              </a:ext>
            </a:extLst>
          </p:cNvPr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38555C2-5111-47B9-8D6C-81CA345E3D06}"/>
              </a:ext>
            </a:extLst>
          </p:cNvPr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A2EE247-D458-4993-9933-9C5E78492CDE}"/>
              </a:ext>
            </a:extLst>
          </p:cNvPr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E62FA7D-1462-43A9-A54E-BE2FF0E3DB9B}"/>
              </a:ext>
            </a:extLst>
          </p:cNvPr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18D6B403-1DD3-45A4-93CD-9B3A8ABCD8F5}"/>
              </a:ext>
            </a:extLst>
          </p:cNvPr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3792684A-1932-495B-BD4A-F2173EF7F9CC}"/>
              </a:ext>
            </a:extLst>
          </p:cNvPr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315D18E-B36C-4E4B-A60F-FF763D26A2A4}"/>
              </a:ext>
            </a:extLst>
          </p:cNvPr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B3C575B-9A96-4D8D-A08A-69BA671F499D}"/>
              </a:ext>
            </a:extLst>
          </p:cNvPr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0AC5BB77-E87E-4887-B6D3-56646E9DC347}"/>
              </a:ext>
            </a:extLst>
          </p:cNvPr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43330C6-2610-4293-BC36-32693F561AF8}"/>
              </a:ext>
            </a:extLst>
          </p:cNvPr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37A06E9F-847B-8743-9EE7-60FC0932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B0896689-D30B-DE40-A131-188CE8B84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75919-7919-2E46-B4BE-0880D8FF61D4}"/>
              </a:ext>
            </a:extLst>
          </p:cNvPr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9122F3-90C5-5848-A24B-F20BC86FD9B9}"/>
              </a:ext>
            </a:extLst>
          </p:cNvPr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82380-7AFB-FC43-905B-04DB64AC3558}"/>
              </a:ext>
            </a:extLst>
          </p:cNvPr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B7F72-EDB9-C24F-A435-94C4A70BED0D}"/>
              </a:ext>
            </a:extLst>
          </p:cNvPr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x</a:t>
            </a:r>
          </a:p>
        </p:txBody>
      </p:sp>
      <p:pic>
        <p:nvPicPr>
          <p:cNvPr id="5" name="Graphic 176">
            <a:extLst>
              <a:ext uri="{FF2B5EF4-FFF2-40B4-BE49-F238E27FC236}">
                <a16:creationId xmlns:a16="http://schemas.microsoft.com/office/drawing/2014/main" id="{5F3108D1-1995-DD3D-5FDF-3B212B585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37DB9-1852-0944-AC27-9260256E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50E4-911B-1A4E-A151-CC75A434F9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400"/>
            <a:fld id="{48D484B4-D9FB-CC40-86CD-AFBD26B2E985}" type="slidenum">
              <a:rPr lang="en-US" altLang="zh-CN" smtClean="0">
                <a:solidFill>
                  <a:prstClr val="white"/>
                </a:solidFill>
                <a:ea typeface="华文细黑"/>
              </a:rPr>
              <a:pPr defTabSz="914400"/>
              <a:t>‹#›</a:t>
            </a:fld>
            <a:endParaRPr lang="en-US" altLang="zh-CN" dirty="0">
              <a:solidFill>
                <a:prstClr val="white"/>
              </a:solidFill>
              <a:ea typeface="华文细黑"/>
            </a:endParaRPr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06B8E545-6028-4224-A672-D061FE4CB8C9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426EF4A3-949A-01E6-8AC7-A3EB738CE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37DB9-1852-0944-AC27-9260256E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D6F84F21-0155-49A2-B896-F5D0A43DDE57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63F8D34F-3147-9315-8D18-21370BE2EC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+mn-cs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+mn-cs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华文细黑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7CD31BF3-2DD3-4FED-8952-1071E6A49EC6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3" name="Graphic 164">
            <a:extLst>
              <a:ext uri="{FF2B5EF4-FFF2-40B4-BE49-F238E27FC236}">
                <a16:creationId xmlns:a16="http://schemas.microsoft.com/office/drawing/2014/main" id="{3006821A-AC10-273D-6704-8FBE0AD3A8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+mn-cs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华文细黑"/>
                  <a:cs typeface="+mn-cs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+mn-cs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15D1E2-50BD-432E-BE53-DBBAFC0A45A7}"/>
              </a:ext>
            </a:extLst>
          </p:cNvPr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华文细黑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2E545D-AEA9-4C1D-AF6C-A4A57BE9015D}"/>
              </a:ext>
            </a:extLst>
          </p:cNvPr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DSA | HKUST(GZ)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8054992-667D-D949-8AD7-E845249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E2A6B-AE03-A942-B065-B0CD8F91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58B18894-EAC1-4CB0-A954-720071FBB364}"/>
              </a:ext>
            </a:extLst>
          </p:cNvPr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t>Jing Tang</a:t>
            </a:r>
          </a:p>
        </p:txBody>
      </p:sp>
      <p:pic>
        <p:nvPicPr>
          <p:cNvPr id="4" name="Graphic 164">
            <a:extLst>
              <a:ext uri="{FF2B5EF4-FFF2-40B4-BE49-F238E27FC236}">
                <a16:creationId xmlns:a16="http://schemas.microsoft.com/office/drawing/2014/main" id="{EE3FF592-5073-65F7-4A5F-52776B95F9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10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7.tiff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8.tif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1.tiff"/><Relationship Id="rId5" Type="http://schemas.openxmlformats.org/officeDocument/2006/relationships/image" Target="../media/image17.tiff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15.tiff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15.tiff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21.tiff"/><Relationship Id="rId4" Type="http://schemas.openxmlformats.org/officeDocument/2006/relationships/image" Target="../media/image62.png"/><Relationship Id="rId9" Type="http://schemas.openxmlformats.org/officeDocument/2006/relationships/image" Target="../media/image2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15.tiff"/><Relationship Id="rId4" Type="http://schemas.openxmlformats.org/officeDocument/2006/relationships/image" Target="../media/image7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openxmlformats.org/officeDocument/2006/relationships/image" Target="../media/image45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106.png"/><Relationship Id="rId3" Type="http://schemas.openxmlformats.org/officeDocument/2006/relationships/image" Target="../media/image39.tiff"/><Relationship Id="rId7" Type="http://schemas.openxmlformats.org/officeDocument/2006/relationships/image" Target="../media/image50.tiff"/><Relationship Id="rId12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53.tiff"/><Relationship Id="rId5" Type="http://schemas.openxmlformats.org/officeDocument/2006/relationships/image" Target="../media/image44.tiff"/><Relationship Id="rId10" Type="http://schemas.openxmlformats.org/officeDocument/2006/relationships/image" Target="../media/image103.png"/><Relationship Id="rId4" Type="http://schemas.openxmlformats.org/officeDocument/2006/relationships/image" Target="../media/image43.tiff"/><Relationship Id="rId9" Type="http://schemas.openxmlformats.org/officeDocument/2006/relationships/image" Target="../media/image52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9.tiff"/><Relationship Id="rId7" Type="http://schemas.openxmlformats.org/officeDocument/2006/relationships/image" Target="../media/image61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tiff"/><Relationship Id="rId5" Type="http://schemas.openxmlformats.org/officeDocument/2006/relationships/image" Target="../media/image100.png"/><Relationship Id="rId10" Type="http://schemas.openxmlformats.org/officeDocument/2006/relationships/image" Target="../media/image107.png"/><Relationship Id="rId4" Type="http://schemas.openxmlformats.org/officeDocument/2006/relationships/image" Target="../media/image51.tiff"/><Relationship Id="rId9" Type="http://schemas.openxmlformats.org/officeDocument/2006/relationships/image" Target="../media/image6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tiff"/><Relationship Id="rId4" Type="http://schemas.openxmlformats.org/officeDocument/2006/relationships/image" Target="../media/image57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C8414E-DD2F-AE42-AB6E-3738BBE3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and Analysis</a:t>
            </a:r>
            <a:r>
              <a:rPr lang="en-US" dirty="0"/>
              <a:t> of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A26BD0-BF9D-3D42-A162-4B3096E7B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 dirty="0"/>
              <a:t>Jing Tang | DSAA 2043 Fall 2024</a:t>
            </a:r>
          </a:p>
        </p:txBody>
      </p:sp>
    </p:spTree>
    <p:extLst>
      <p:ext uri="{BB962C8B-B14F-4D97-AF65-F5344CB8AC3E}">
        <p14:creationId xmlns:p14="http://schemas.microsoft.com/office/powerpoint/2010/main" val="23916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That was an example of a hash table.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not a very good one, though.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We will be </a:t>
            </a:r>
            <a:r>
              <a:rPr lang="en-US" b="1" dirty="0"/>
              <a:t>more clever </a:t>
            </a:r>
            <a:r>
              <a:rPr lang="en-US" dirty="0"/>
              <a:t>(and less deterministic) about our bucketing.</a:t>
            </a:r>
          </a:p>
          <a:p>
            <a:endParaRPr lang="en-US" dirty="0"/>
          </a:p>
          <a:p>
            <a:r>
              <a:rPr lang="en-US" dirty="0"/>
              <a:t>This will result in fast (expected time) </a:t>
            </a:r>
            <a:r>
              <a:rPr lang="en-US" dirty="0">
                <a:solidFill>
                  <a:srgbClr val="1D6FA9"/>
                </a:solidFill>
              </a:rPr>
              <a:t>INSERT/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>
                <a:solidFill>
                  <a:srgbClr val="1D6FA9"/>
                </a:solidFill>
              </a:rPr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BA50CA6-4584-D553-B1E7-A7F59E39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82CD-74E8-0A49-B429-DDBBB394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prove this is correct…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48AD-2942-E246-9ADB-A384EB40D5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80478"/>
            <a:ext cx="10515600" cy="4680000"/>
          </a:xfrm>
        </p:spPr>
        <p:txBody>
          <a:bodyPr/>
          <a:lstStyle/>
          <a:p>
            <a:r>
              <a:rPr lang="en-US" dirty="0"/>
              <a:t>What is the inductive hypothesis?</a:t>
            </a:r>
          </a:p>
        </p:txBody>
      </p:sp>
      <p:sp>
        <p:nvSpPr>
          <p:cNvPr id="68" name="Slide Number Placeholder 4">
            <a:extLst>
              <a:ext uri="{FF2B5EF4-FFF2-40B4-BE49-F238E27FC236}">
                <a16:creationId xmlns:a16="http://schemas.microsoft.com/office/drawing/2014/main" id="{7487EBFF-29D2-2677-6CF8-16E9D413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E5254E-9944-124A-B3EA-5D9CFFEE5E41}"/>
              </a:ext>
            </a:extLst>
          </p:cNvPr>
          <p:cNvGrpSpPr/>
          <p:nvPr/>
        </p:nvGrpSpPr>
        <p:grpSpPr>
          <a:xfrm>
            <a:off x="5016137" y="2686155"/>
            <a:ext cx="5486400" cy="3225763"/>
            <a:chOff x="216319" y="1260578"/>
            <a:chExt cx="8927681" cy="49812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1595C6-E35E-1047-8D0B-57EB1A8E12AF}"/>
                </a:ext>
              </a:extLst>
            </p:cNvPr>
            <p:cNvGrpSpPr/>
            <p:nvPr/>
          </p:nvGrpSpPr>
          <p:grpSpPr>
            <a:xfrm>
              <a:off x="522506" y="1690689"/>
              <a:ext cx="7992844" cy="674098"/>
              <a:chOff x="1997317" y="3229162"/>
              <a:chExt cx="5040183" cy="7185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3DE895-1792-EB4C-8CA9-0EA631431F1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4DCF21-9AA5-BF48-9EC3-A5A017E729A5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FD6780-926A-7A4B-9BBA-CE0D6F318D6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F23C95-85C6-F842-84A0-8E186C51ADA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D76DC3-9DB3-3244-9C4F-175575F0BD79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66B606-35AB-3F4C-A785-33CFFEA30DE9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15DA-149D-7348-8EAC-6C9863D60343}"/>
                  </a:ext>
                </a:extLst>
              </p:cNvPr>
              <p:cNvSpPr/>
              <p:nvPr/>
            </p:nvSpPr>
            <p:spPr>
              <a:xfrm>
                <a:off x="6332299" y="3229162"/>
                <a:ext cx="705201" cy="718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05E070-5723-4F46-8239-E7870BC1165A}"/>
                </a:ext>
              </a:extLst>
            </p:cNvPr>
            <p:cNvGrpSpPr/>
            <p:nvPr/>
          </p:nvGrpSpPr>
          <p:grpSpPr>
            <a:xfrm>
              <a:off x="522506" y="2809986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F94BF1-8A8D-3547-8138-B3B3D8819977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2AEECD-BE7D-CD43-AD3D-339742AF038E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91783-2410-3B43-89E1-1159CFAB8B6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9D5300E-F9F9-9B40-BEDE-3A0044166BBD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19BE1-F85B-0A4F-91F8-9B42B1EBAFDD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230C1C-4C94-F54C-8C4B-D5B581BFFB72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339B43-D1BF-C740-8386-517A1FEDEDE1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AE64E4-6053-914E-98C3-631AE8B4BBF7}"/>
                </a:ext>
              </a:extLst>
            </p:cNvPr>
            <p:cNvGrpSpPr/>
            <p:nvPr/>
          </p:nvGrpSpPr>
          <p:grpSpPr>
            <a:xfrm>
              <a:off x="578777" y="5139956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335854-B217-9E4A-AC04-FF783638A26F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F195E3-F604-0946-9480-AF0B38EC69A0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D801D-3832-764D-A5E1-3A857C9613A8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8A0988-15EB-1C46-8899-5E12331AFA92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2F193D-A755-2242-8DF9-1204C83C1BC1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A8BDB4-A262-CA44-8383-9B3403F81D35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B9BE37-B0BD-6D47-A0D9-6DD8C3DD26B3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48265E-B1A7-BC4E-8573-97CB40AD2B16}"/>
                </a:ext>
              </a:extLst>
            </p:cNvPr>
            <p:cNvGrpSpPr/>
            <p:nvPr/>
          </p:nvGrpSpPr>
          <p:grpSpPr>
            <a:xfrm>
              <a:off x="527815" y="397497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EDF7CB-2740-F944-81B1-5196C8ADC97D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35CFA9-2295-D242-8025-A77DD92AEA1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86FBDB4-10F4-AC41-A8B0-92391C6357F3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FFBA2C-F5F9-994D-AE48-D49339C788F7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2CBCEEF-DAD9-8947-B5B7-9CA2390D41A8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274624-C8FA-9E45-8F7A-E2A1055AD2D0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78071B-F8C6-2548-AFB6-76BD45D54611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CFE899-76E0-1A47-B9BB-3D3DAD5BF65B}"/>
                </a:ext>
              </a:extLst>
            </p:cNvPr>
            <p:cNvSpPr txBox="1"/>
            <p:nvPr/>
          </p:nvSpPr>
          <p:spPr>
            <a:xfrm>
              <a:off x="244524" y="1260578"/>
              <a:ext cx="2961564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array: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0ED8D-CB32-B24C-BC98-EA9DC72EEE74}"/>
                </a:ext>
              </a:extLst>
            </p:cNvPr>
            <p:cNvSpPr txBox="1"/>
            <p:nvPr/>
          </p:nvSpPr>
          <p:spPr>
            <a:xfrm>
              <a:off x="216321" y="2442245"/>
              <a:ext cx="5310429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Next array is sorted by the first digit.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CFACD6-3BE2-E546-B46A-4158EBDFD039}"/>
                </a:ext>
              </a:extLst>
            </p:cNvPr>
            <p:cNvSpPr txBox="1"/>
            <p:nvPr/>
          </p:nvSpPr>
          <p:spPr>
            <a:xfrm>
              <a:off x="216319" y="3588957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Next array is sorted by the first two digits.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5E8A8-1F48-F048-AD2E-4BAE9EF931AC}"/>
                </a:ext>
              </a:extLst>
            </p:cNvPr>
            <p:cNvSpPr txBox="1"/>
            <p:nvPr/>
          </p:nvSpPr>
          <p:spPr>
            <a:xfrm>
              <a:off x="244524" y="4770624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Next array is sorted by all three digits.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2E8597-6B98-9145-9EB2-CA8A2DC87BDB}"/>
                </a:ext>
              </a:extLst>
            </p:cNvPr>
            <p:cNvSpPr txBox="1"/>
            <p:nvPr/>
          </p:nvSpPr>
          <p:spPr>
            <a:xfrm>
              <a:off x="7522039" y="5814054"/>
              <a:ext cx="1621961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Sorted array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D8D1D0-AE88-B844-A231-6B141CC73273}"/>
                </a:ext>
              </a:extLst>
            </p:cNvPr>
            <p:cNvGrpSpPr/>
            <p:nvPr/>
          </p:nvGrpSpPr>
          <p:grpSpPr>
            <a:xfrm>
              <a:off x="527253" y="2812480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A43B37-302B-794E-A784-B6C6B25CE451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FC9F01F-25F4-FF42-871A-C900F3BD125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E54E5A9-E997-4242-98F0-7F4994B82E87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101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F911F6-8E45-EE4D-8ADD-886B7717FE7E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8616CC-6B37-E84B-9378-2610ED8B244B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138BE9-02BE-644E-BDDF-21510034212C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ECF9C0-A332-CC4B-901B-72EF962572B9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ADD092-00BB-6A4C-B7C4-104234C97A10}"/>
                </a:ext>
              </a:extLst>
            </p:cNvPr>
            <p:cNvGrpSpPr/>
            <p:nvPr/>
          </p:nvGrpSpPr>
          <p:grpSpPr>
            <a:xfrm>
              <a:off x="527815" y="3990572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232D8E-E6C1-BE43-88DA-090A2F0BD2B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960C079-86E5-C44F-A6B1-BBBAD4304B19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C468DD-EFE5-F842-A904-488FA57D643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AF1FD6-D73E-B942-882E-5BE2D27E2A4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B72607B-C989-BA44-8DC1-E46500B34D3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5451D38-2C71-334A-8EE7-71B8B608EE23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11C502-8308-A74B-A785-1EEFA96C2B53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A8AF2E-8C73-5D4C-B022-9D35E074BFA4}"/>
                </a:ext>
              </a:extLst>
            </p:cNvPr>
            <p:cNvGrpSpPr/>
            <p:nvPr/>
          </p:nvGrpSpPr>
          <p:grpSpPr>
            <a:xfrm>
              <a:off x="578777" y="5155557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D3CFB6-6772-3B40-BEED-F3E5BD4141E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481D73-15A1-384C-B5D5-FEA41F29BBA3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4211A7-C45F-0542-901E-54D9F4FD186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A5B50D-0F34-8543-867B-765CAFE41CF1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51044C-B1BD-C747-9AFB-C3646AD0DDD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9C7E0DE-BD11-1045-A7BD-4C077B39FE1F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3F6972-88D0-5349-94A3-A8BC7C0FF277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solidFill>
                <a:srgbClr val="F8D8CA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0EAA3AC-A62B-CF41-93EB-5616C833DA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131" y="3458990"/>
            <a:ext cx="3023685" cy="10732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3422B49-411D-904D-8F38-4AFB14A96D28}"/>
              </a:ext>
            </a:extLst>
          </p:cNvPr>
          <p:cNvSpPr txBox="1"/>
          <p:nvPr/>
        </p:nvSpPr>
        <p:spPr>
          <a:xfrm>
            <a:off x="1672174" y="4473497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Think-Share Terrapins</a:t>
            </a:r>
          </a:p>
        </p:txBody>
      </p:sp>
    </p:spTree>
    <p:extLst>
      <p:ext uri="{BB962C8B-B14F-4D97-AF65-F5344CB8AC3E}">
        <p14:creationId xmlns:p14="http://schemas.microsoft.com/office/powerpoint/2010/main" val="4586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After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“Sorted by 0 least-significant digits” means not yet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F5807F0-1E3A-AF6A-E954-2793B04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0EF6-655B-DA43-80A6-BF37D5E866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5108" y="1371600"/>
            <a:ext cx="8762260" cy="4680000"/>
          </a:xfrm>
        </p:spPr>
        <p:txBody>
          <a:bodyPr/>
          <a:lstStyle/>
          <a:p>
            <a:r>
              <a:rPr lang="en-US" dirty="0"/>
              <a:t>Need to show: if IH holds for k=i-1, then it holds for k=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Need to show that after the </a:t>
            </a:r>
            <a:r>
              <a:rPr lang="en-US" dirty="0" err="1">
                <a:solidFill>
                  <a:schemeClr val="accent1"/>
                </a:solidFill>
              </a:rPr>
              <a:t>i’th</a:t>
            </a:r>
            <a:r>
              <a:rPr lang="en-US" dirty="0">
                <a:solidFill>
                  <a:schemeClr val="accent1"/>
                </a:solidFill>
              </a:rPr>
              <a:t> iteration, the array is sorted by the first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least-significant digits.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87EC-841F-017D-6CD8-75B8C4B3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8666501" y="898509"/>
            <a:ext cx="3525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Inductive hypothesis: 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k’th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iteration, the array is sorted by the first k least-significant digits.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B511995-1374-4941-870C-EC8717117CE5}"/>
              </a:ext>
            </a:extLst>
          </p:cNvPr>
          <p:cNvGrpSpPr/>
          <p:nvPr/>
        </p:nvGrpSpPr>
        <p:grpSpPr>
          <a:xfrm>
            <a:off x="772462" y="4562812"/>
            <a:ext cx="8258695" cy="910831"/>
            <a:chOff x="498508" y="2946162"/>
            <a:chExt cx="8093722" cy="235325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7DD4D41-8AF3-0341-B4C4-944DE2008020}"/>
                </a:ext>
              </a:extLst>
            </p:cNvPr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2C80581-2C29-9240-BE7B-7C78D4B73E75}"/>
                  </a:ext>
                </a:extLst>
              </p:cNvPr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18DDACC8-E75D-5F49-A077-A33D3426736D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B46583E4-E21F-704F-ABDD-CB97BE5D685C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2B6A9293-978B-8A4B-AE97-A166554E704C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948323F-8976-E94E-B841-DFC7CFB6DB92}"/>
                  </a:ext>
                </a:extLst>
              </p:cNvPr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36D77712-0C76-724C-8571-BC36ECBA30EA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78F8E86-E8C2-484A-850C-6D9FCA0A69E3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E0AC00EB-236C-864D-99CE-D3241735EF0F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7C4C1B2-969C-EE42-B726-31CC84574733}"/>
                  </a:ext>
                </a:extLst>
              </p:cNvPr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0E98F291-718A-D842-8DFC-64FA8DC56DE3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D798AEE-D7AF-244B-9CD6-2460F3BF19BA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5D5A102-EC13-6545-9082-EAA965DAF110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69703DD-00B1-9344-84ED-25DC36208C77}"/>
                  </a:ext>
                </a:extLst>
              </p:cNvPr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3E909EA-EF5A-E947-8657-7B875ACE98F3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6694C5F-D8B7-9C4E-9C20-A69F0CC74848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EBC24090-C4F0-924E-BA14-770B5AE80753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D82108E-AE00-4340-A7EE-3C72D059AB82}"/>
                  </a:ext>
                </a:extLst>
              </p:cNvPr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D621D18-2096-4846-8990-D2E76678A750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A96A50F-C0A1-0E45-90BF-86269D3F4F54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88B90E3F-A50C-2549-BBFA-EC5F55C2D1E9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CE376C0-F276-9E47-8A06-BC52556AEB00}"/>
                  </a:ext>
                </a:extLst>
              </p:cNvPr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450AFAD0-6C18-D041-8576-F202A6D97EFC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B2FF232E-6938-2145-A1A4-BFD15BE11DAD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FFAC7F19-1097-F640-A932-CC38DFB96D67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2469A6F-CB3A-BB4C-9E26-524AF00D5C89}"/>
                  </a:ext>
                </a:extLst>
              </p:cNvPr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BF5B0B4-3565-324A-A910-6D87ABF41EEA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59232E2-FD86-8748-BACA-AC9CE287CAA7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4F05E0F8-581E-064F-A9A2-D53890FD10FE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5B2005C-2D6D-0D48-B6A2-CF8F902B4146}"/>
                  </a:ext>
                </a:extLst>
              </p:cNvPr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C0EC2D6-B6E6-2E41-BD39-5B678674FBF0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E476B1C5-2206-4445-AB9B-A136CC70FBA1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0AF88198-36F2-B04D-B4C6-977F6AF57AB1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DF6A9EF-8826-B442-A61A-E7AB2F1C5F3B}"/>
                  </a:ext>
                </a:extLst>
              </p:cNvPr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FAA5169-F6A3-8548-847C-6CAA00CD7876}"/>
                    </a:ext>
                  </a:extLst>
                </p:cNvPr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04A13E5B-EEA5-4449-AAAB-CEC7AC39CF31}"/>
                    </a:ext>
                  </a:extLst>
                </p:cNvPr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146E956B-C2D1-D347-909A-3EF10505D2CB}"/>
                    </a:ext>
                  </a:extLst>
                </p:cNvPr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D3A3822-2A7C-744B-9B74-C7FEA4EC795B}"/>
                </a:ext>
              </a:extLst>
            </p:cNvPr>
            <p:cNvGrpSpPr/>
            <p:nvPr/>
          </p:nvGrpSpPr>
          <p:grpSpPr>
            <a:xfrm>
              <a:off x="1487296" y="4333502"/>
              <a:ext cx="6978646" cy="965917"/>
              <a:chOff x="599401" y="5697462"/>
              <a:chExt cx="7996704" cy="965917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0D738C9-0CE0-8C40-8CAD-76EA2AC6B9A3}"/>
                  </a:ext>
                </a:extLst>
              </p:cNvPr>
              <p:cNvSpPr/>
              <p:nvPr/>
            </p:nvSpPr>
            <p:spPr>
              <a:xfrm>
                <a:off x="599401" y="5788677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197F38C-028D-F947-A5B8-1F2E290D9966}"/>
                  </a:ext>
                </a:extLst>
              </p:cNvPr>
              <p:cNvSpPr/>
              <p:nvPr/>
            </p:nvSpPr>
            <p:spPr>
              <a:xfrm>
                <a:off x="1609376" y="5788677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ED96014-B78C-CC4A-9602-362E5CB26B4B}"/>
                  </a:ext>
                </a:extLst>
              </p:cNvPr>
              <p:cNvSpPr/>
              <p:nvPr/>
            </p:nvSpPr>
            <p:spPr>
              <a:xfrm>
                <a:off x="2510841" y="5787148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1BAB37-F1CC-BD4F-97B8-369DC6D998B8}"/>
                  </a:ext>
                </a:extLst>
              </p:cNvPr>
              <p:cNvSpPr/>
              <p:nvPr/>
            </p:nvSpPr>
            <p:spPr>
              <a:xfrm>
                <a:off x="3501129" y="5733943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14F55650-2114-6A43-85D0-483536FD8ACE}"/>
                  </a:ext>
                </a:extLst>
              </p:cNvPr>
              <p:cNvSpPr/>
              <p:nvPr/>
            </p:nvSpPr>
            <p:spPr>
              <a:xfrm>
                <a:off x="4501575" y="5733943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39C84C4-0078-2748-909D-E8F7E6345662}"/>
                  </a:ext>
                </a:extLst>
              </p:cNvPr>
              <p:cNvSpPr/>
              <p:nvPr/>
            </p:nvSpPr>
            <p:spPr>
              <a:xfrm>
                <a:off x="5502017" y="5730881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4B787AA-BC47-A54F-8712-260D89665097}"/>
                  </a:ext>
                </a:extLst>
              </p:cNvPr>
              <p:cNvSpPr/>
              <p:nvPr/>
            </p:nvSpPr>
            <p:spPr>
              <a:xfrm>
                <a:off x="6434761" y="5700524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747F8D4-3A57-C549-8CB5-5E61CBB060BA}"/>
                  </a:ext>
                </a:extLst>
              </p:cNvPr>
              <p:cNvSpPr/>
              <p:nvPr/>
            </p:nvSpPr>
            <p:spPr>
              <a:xfrm>
                <a:off x="7367502" y="5697462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583547B-1FC1-FA40-8D0B-D9676B61F1D4}"/>
                  </a:ext>
                </a:extLst>
              </p:cNvPr>
              <p:cNvSpPr/>
              <p:nvPr/>
            </p:nvSpPr>
            <p:spPr>
              <a:xfrm>
                <a:off x="8271715" y="5730881"/>
                <a:ext cx="324390" cy="87470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1D07E2A-979C-F941-A350-A9FE5D4C4C88}"/>
                </a:ext>
              </a:extLst>
            </p:cNvPr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113044E-BEE6-6049-9052-BC6F868B1663}"/>
                </a:ext>
              </a:extLst>
            </p:cNvPr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400427-9AB4-764A-86BA-E3E5B3A58684}"/>
                </a:ext>
              </a:extLst>
            </p:cNvPr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646D8F-7791-CF40-88EB-F20DF92664FB}"/>
                </a:ext>
              </a:extLst>
            </p:cNvPr>
            <p:cNvSpPr txBox="1"/>
            <p:nvPr/>
          </p:nvSpPr>
          <p:spPr>
            <a:xfrm>
              <a:off x="609183" y="4423186"/>
              <a:ext cx="431187" cy="8747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54C2228-89C5-BC4C-AFD6-B30489000D9B}"/>
              </a:ext>
            </a:extLst>
          </p:cNvPr>
          <p:cNvGrpSpPr/>
          <p:nvPr/>
        </p:nvGrpSpPr>
        <p:grpSpPr>
          <a:xfrm>
            <a:off x="720687" y="4050538"/>
            <a:ext cx="8136989" cy="260910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17E4081-8364-B04F-B504-2020F29A259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6A9545B-CCE9-1441-B509-1D315752C751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DA8B2D3-DA5C-3246-991A-69FAAED45A3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1F37303-81A1-E946-9274-DC841500D3A0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8D586CB-CE7C-2A4B-A122-2F2E3EB8C43D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8C81223-483D-1D47-901D-212EBD8EFD5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D711766-239C-A44B-876A-A03EFEAADDAD}"/>
                </a:ext>
              </a:extLst>
            </p:cNvPr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1F65C34-DE61-6344-8D82-627C59ECD6D9}"/>
              </a:ext>
            </a:extLst>
          </p:cNvPr>
          <p:cNvSpPr/>
          <p:nvPr/>
        </p:nvSpPr>
        <p:spPr>
          <a:xfrm>
            <a:off x="5163297" y="4771489"/>
            <a:ext cx="574726" cy="3412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0C91C2E-CB4B-8D43-ACB6-AEFD61635E8E}"/>
              </a:ext>
            </a:extLst>
          </p:cNvPr>
          <p:cNvSpPr/>
          <p:nvPr/>
        </p:nvSpPr>
        <p:spPr>
          <a:xfrm>
            <a:off x="2606125" y="4763464"/>
            <a:ext cx="540100" cy="3534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B5711B5-A391-124A-A37C-7FDFD67B095D}"/>
              </a:ext>
            </a:extLst>
          </p:cNvPr>
          <p:cNvSpPr/>
          <p:nvPr/>
        </p:nvSpPr>
        <p:spPr>
          <a:xfrm>
            <a:off x="1728045" y="4771489"/>
            <a:ext cx="540100" cy="35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E08A22-D402-1F41-A520-332A824129FD}"/>
              </a:ext>
            </a:extLst>
          </p:cNvPr>
          <p:cNvSpPr/>
          <p:nvPr/>
        </p:nvSpPr>
        <p:spPr>
          <a:xfrm>
            <a:off x="785918" y="4771269"/>
            <a:ext cx="572804" cy="35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FB533-5C2F-0E4E-94F2-B9DBBB253808}"/>
              </a:ext>
            </a:extLst>
          </p:cNvPr>
          <p:cNvSpPr/>
          <p:nvPr/>
        </p:nvSpPr>
        <p:spPr>
          <a:xfrm>
            <a:off x="3361707" y="4724864"/>
            <a:ext cx="622340" cy="402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5CCAEC-7A44-AD47-8F4C-BA07CD5092F4}"/>
              </a:ext>
            </a:extLst>
          </p:cNvPr>
          <p:cNvSpPr/>
          <p:nvPr/>
        </p:nvSpPr>
        <p:spPr>
          <a:xfrm>
            <a:off x="820105" y="4461422"/>
            <a:ext cx="567501" cy="308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937FFE-6E83-D64B-9F88-21930BB6FC07}"/>
              </a:ext>
            </a:extLst>
          </p:cNvPr>
          <p:cNvSpPr/>
          <p:nvPr/>
        </p:nvSpPr>
        <p:spPr>
          <a:xfrm>
            <a:off x="4268402" y="4710787"/>
            <a:ext cx="564779" cy="4092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89059D-CD71-1243-80A5-CD2B421EC4D2}"/>
              </a:ext>
            </a:extLst>
          </p:cNvPr>
          <p:cNvGrpSpPr/>
          <p:nvPr/>
        </p:nvGrpSpPr>
        <p:grpSpPr>
          <a:xfrm>
            <a:off x="765306" y="5507991"/>
            <a:ext cx="8136989" cy="260910"/>
            <a:chOff x="1997317" y="3229162"/>
            <a:chExt cx="5028582" cy="7185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696E76-E469-C542-9E68-E24E3F48B5FA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631F35-289B-024F-BBBE-3D80C0580204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24DA90B-F617-AC48-855E-9486E158D924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CBBCA8-91AD-8A4E-B372-D7FADA1719A4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56AAB15-6AB8-AC4F-9C32-7915CF8A87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4CE1020-D198-8245-AE10-3BD296C2E9DB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5A2D13A-B63F-2B44-B08D-340C17F502B0}"/>
                </a:ext>
              </a:extLst>
            </p:cNvPr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03E98C-0EAE-0E4F-902B-EC760CD647F7}"/>
              </a:ext>
            </a:extLst>
          </p:cNvPr>
          <p:cNvSpPr txBox="1"/>
          <p:nvPr/>
        </p:nvSpPr>
        <p:spPr>
          <a:xfrm>
            <a:off x="614099" y="3696508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IH: this array is sorted by first digit.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8616CFE-3F8D-8A4F-9CF9-4C9FCE18617B}"/>
              </a:ext>
            </a:extLst>
          </p:cNvPr>
          <p:cNvSpPr txBox="1"/>
          <p:nvPr/>
        </p:nvSpPr>
        <p:spPr>
          <a:xfrm>
            <a:off x="614099" y="5768901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 to show: this array is sorted by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digits.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FC33F6B-2976-7342-9BE8-980D9C95D7A0}"/>
              </a:ext>
            </a:extLst>
          </p:cNvPr>
          <p:cNvSpPr txBox="1"/>
          <p:nvPr/>
        </p:nvSpPr>
        <p:spPr>
          <a:xfrm rot="16200000">
            <a:off x="-440362" y="4595943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4998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sketch…</a:t>
            </a:r>
            <a:r>
              <a:rPr lang="en-US" sz="2400" dirty="0"/>
              <a:t>proof on next (skipped) slide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7B2253A-4BBE-A9AA-B340-05CE8367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00405F44-AFE5-5688-4F30-3C73AF1B2514}"/>
              </a:ext>
            </a:extLst>
          </p:cNvPr>
          <p:cNvSpPr txBox="1">
            <a:spLocks/>
          </p:cNvSpPr>
          <p:nvPr/>
        </p:nvSpPr>
        <p:spPr>
          <a:xfrm>
            <a:off x="935923" y="1212822"/>
            <a:ext cx="8976492" cy="21566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x=[x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and y=[y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be any x,y.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[x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&lt; [y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 to show that x appears before y at end of i’th iteration.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1: 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is in an earlier bucket than 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9" name="Group 3">
            <a:extLst>
              <a:ext uri="{FF2B5EF4-FFF2-40B4-BE49-F238E27FC236}">
                <a16:creationId xmlns:a16="http://schemas.microsoft.com/office/drawing/2014/main" id="{8956283D-C5D1-8090-D007-96B753BEF6DE}"/>
              </a:ext>
            </a:extLst>
          </p:cNvPr>
          <p:cNvGrpSpPr/>
          <p:nvPr/>
        </p:nvGrpSpPr>
        <p:grpSpPr>
          <a:xfrm>
            <a:off x="994758" y="4173221"/>
            <a:ext cx="8310470" cy="1718363"/>
            <a:chOff x="447767" y="1622631"/>
            <a:chExt cx="8144463" cy="4439628"/>
          </a:xfrm>
        </p:grpSpPr>
        <p:grpSp>
          <p:nvGrpSpPr>
            <p:cNvPr id="90" name="Group 4">
              <a:extLst>
                <a:ext uri="{FF2B5EF4-FFF2-40B4-BE49-F238E27FC236}">
                  <a16:creationId xmlns:a16="http://schemas.microsoft.com/office/drawing/2014/main" id="{B3DF3FA3-517F-D64C-496B-2FDCBE532A07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353257"/>
              <a:chOff x="498508" y="2946162"/>
              <a:chExt cx="8093722" cy="2353257"/>
            </a:xfrm>
          </p:grpSpPr>
          <p:grpSp>
            <p:nvGrpSpPr>
              <p:cNvPr id="121" name="Group 28">
                <a:extLst>
                  <a:ext uri="{FF2B5EF4-FFF2-40B4-BE49-F238E27FC236}">
                    <a16:creationId xmlns:a16="http://schemas.microsoft.com/office/drawing/2014/main" id="{45D97F7D-CC56-166B-EB78-29403FF52C53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136" name="Group 43">
                  <a:extLst>
                    <a:ext uri="{FF2B5EF4-FFF2-40B4-BE49-F238E27FC236}">
                      <a16:creationId xmlns:a16="http://schemas.microsoft.com/office/drawing/2014/main" id="{10E4454A-C26E-217B-9DA7-7F32C2DF049F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9" name="Straight Connector 76">
                    <a:extLst>
                      <a:ext uri="{FF2B5EF4-FFF2-40B4-BE49-F238E27FC236}">
                        <a16:creationId xmlns:a16="http://schemas.microsoft.com/office/drawing/2014/main" id="{FCB9D87C-10C9-FBB7-4264-43CD4A172CD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0" name="Straight Connector 77">
                    <a:extLst>
                      <a:ext uri="{FF2B5EF4-FFF2-40B4-BE49-F238E27FC236}">
                        <a16:creationId xmlns:a16="http://schemas.microsoft.com/office/drawing/2014/main" id="{4B4B7CC2-BFBB-4B14-86E2-C33A348CE01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1" name="Straight Connector 78">
                    <a:extLst>
                      <a:ext uri="{FF2B5EF4-FFF2-40B4-BE49-F238E27FC236}">
                        <a16:creationId xmlns:a16="http://schemas.microsoft.com/office/drawing/2014/main" id="{65EBCE7D-8759-C5E6-3F54-77278EE4013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37" name="Group 44">
                  <a:extLst>
                    <a:ext uri="{FF2B5EF4-FFF2-40B4-BE49-F238E27FC236}">
                      <a16:creationId xmlns:a16="http://schemas.microsoft.com/office/drawing/2014/main" id="{3FFC7267-D842-5287-E0A0-962C79744644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6" name="Straight Connector 73">
                    <a:extLst>
                      <a:ext uri="{FF2B5EF4-FFF2-40B4-BE49-F238E27FC236}">
                        <a16:creationId xmlns:a16="http://schemas.microsoft.com/office/drawing/2014/main" id="{F63D62C1-7F8B-C7E0-1ADF-22F807AF5C1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7" name="Straight Connector 74">
                    <a:extLst>
                      <a:ext uri="{FF2B5EF4-FFF2-40B4-BE49-F238E27FC236}">
                        <a16:creationId xmlns:a16="http://schemas.microsoft.com/office/drawing/2014/main" id="{BC93E307-2FD9-D55F-CEC5-2A742FBC57B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8" name="Straight Connector 75">
                    <a:extLst>
                      <a:ext uri="{FF2B5EF4-FFF2-40B4-BE49-F238E27FC236}">
                        <a16:creationId xmlns:a16="http://schemas.microsoft.com/office/drawing/2014/main" id="{D47741EA-304F-7405-ACC0-71A6F528E21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38" name="Group 45">
                  <a:extLst>
                    <a:ext uri="{FF2B5EF4-FFF2-40B4-BE49-F238E27FC236}">
                      <a16:creationId xmlns:a16="http://schemas.microsoft.com/office/drawing/2014/main" id="{76168D78-12DD-8066-0E8B-796F78B0DE1B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3" name="Straight Connector 70">
                    <a:extLst>
                      <a:ext uri="{FF2B5EF4-FFF2-40B4-BE49-F238E27FC236}">
                        <a16:creationId xmlns:a16="http://schemas.microsoft.com/office/drawing/2014/main" id="{425621C9-A999-1448-954E-6DD0A86FC3EC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4" name="Straight Connector 71">
                    <a:extLst>
                      <a:ext uri="{FF2B5EF4-FFF2-40B4-BE49-F238E27FC236}">
                        <a16:creationId xmlns:a16="http://schemas.microsoft.com/office/drawing/2014/main" id="{D73B38A7-F048-C085-94DD-7F3C0CDF6AE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5" name="Straight Connector 72">
                    <a:extLst>
                      <a:ext uri="{FF2B5EF4-FFF2-40B4-BE49-F238E27FC236}">
                        <a16:creationId xmlns:a16="http://schemas.microsoft.com/office/drawing/2014/main" id="{BFB07BE1-9F90-2C52-239D-501D4C28155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39" name="Group 46">
                  <a:extLst>
                    <a:ext uri="{FF2B5EF4-FFF2-40B4-BE49-F238E27FC236}">
                      <a16:creationId xmlns:a16="http://schemas.microsoft.com/office/drawing/2014/main" id="{BC5FAB39-011C-CD41-8B82-4C26B1EE2B5D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0" name="Straight Connector 67">
                    <a:extLst>
                      <a:ext uri="{FF2B5EF4-FFF2-40B4-BE49-F238E27FC236}">
                        <a16:creationId xmlns:a16="http://schemas.microsoft.com/office/drawing/2014/main" id="{77B7BA5B-47C2-CC8B-E926-A342720BFA90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1" name="Straight Connector 68">
                    <a:extLst>
                      <a:ext uri="{FF2B5EF4-FFF2-40B4-BE49-F238E27FC236}">
                        <a16:creationId xmlns:a16="http://schemas.microsoft.com/office/drawing/2014/main" id="{23CCC957-2B57-CA07-4C20-EE558C7732E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2" name="Straight Connector 69">
                    <a:extLst>
                      <a:ext uri="{FF2B5EF4-FFF2-40B4-BE49-F238E27FC236}">
                        <a16:creationId xmlns:a16="http://schemas.microsoft.com/office/drawing/2014/main" id="{9778C2D9-B3B1-804F-2188-01466DE86A9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0" name="Group 47">
                  <a:extLst>
                    <a:ext uri="{FF2B5EF4-FFF2-40B4-BE49-F238E27FC236}">
                      <a16:creationId xmlns:a16="http://schemas.microsoft.com/office/drawing/2014/main" id="{FCA286CD-EB7B-BDA0-0D1B-D9113B57BA44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7" name="Straight Connector 64">
                    <a:extLst>
                      <a:ext uri="{FF2B5EF4-FFF2-40B4-BE49-F238E27FC236}">
                        <a16:creationId xmlns:a16="http://schemas.microsoft.com/office/drawing/2014/main" id="{BBDBDCB6-5D96-1BA2-0773-748C01EF2C17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8" name="Straight Connector 65">
                    <a:extLst>
                      <a:ext uri="{FF2B5EF4-FFF2-40B4-BE49-F238E27FC236}">
                        <a16:creationId xmlns:a16="http://schemas.microsoft.com/office/drawing/2014/main" id="{8144CF9D-0E82-DCE1-EF9A-56427EAFA35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9" name="Straight Connector 66">
                    <a:extLst>
                      <a:ext uri="{FF2B5EF4-FFF2-40B4-BE49-F238E27FC236}">
                        <a16:creationId xmlns:a16="http://schemas.microsoft.com/office/drawing/2014/main" id="{285B788E-C206-F930-8A75-5C09DB7478B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1" name="Group 48">
                  <a:extLst>
                    <a:ext uri="{FF2B5EF4-FFF2-40B4-BE49-F238E27FC236}">
                      <a16:creationId xmlns:a16="http://schemas.microsoft.com/office/drawing/2014/main" id="{9A569A34-2D14-00A2-0901-D88F838CFE8C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4" name="Straight Connector 61">
                    <a:extLst>
                      <a:ext uri="{FF2B5EF4-FFF2-40B4-BE49-F238E27FC236}">
                        <a16:creationId xmlns:a16="http://schemas.microsoft.com/office/drawing/2014/main" id="{2E7252B0-8DBC-2968-84C9-18426110F867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5" name="Straight Connector 62">
                    <a:extLst>
                      <a:ext uri="{FF2B5EF4-FFF2-40B4-BE49-F238E27FC236}">
                        <a16:creationId xmlns:a16="http://schemas.microsoft.com/office/drawing/2014/main" id="{13A08461-AC56-ECB9-7141-426025C41E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6" name="Straight Connector 63">
                    <a:extLst>
                      <a:ext uri="{FF2B5EF4-FFF2-40B4-BE49-F238E27FC236}">
                        <a16:creationId xmlns:a16="http://schemas.microsoft.com/office/drawing/2014/main" id="{61326719-0C59-B685-4F1C-7503B61BA38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2" name="Group 49">
                  <a:extLst>
                    <a:ext uri="{FF2B5EF4-FFF2-40B4-BE49-F238E27FC236}">
                      <a16:creationId xmlns:a16="http://schemas.microsoft.com/office/drawing/2014/main" id="{70959BBE-0CC1-E8B8-4F7F-DE5D675E4975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1" name="Straight Connector 58">
                    <a:extLst>
                      <a:ext uri="{FF2B5EF4-FFF2-40B4-BE49-F238E27FC236}">
                        <a16:creationId xmlns:a16="http://schemas.microsoft.com/office/drawing/2014/main" id="{183DEB74-999B-6F63-A55A-79189261BB39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2" name="Straight Connector 59">
                    <a:extLst>
                      <a:ext uri="{FF2B5EF4-FFF2-40B4-BE49-F238E27FC236}">
                        <a16:creationId xmlns:a16="http://schemas.microsoft.com/office/drawing/2014/main" id="{AE6D709E-99C3-3F38-8D9A-BD05BF705A6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3" name="Straight Connector 60">
                    <a:extLst>
                      <a:ext uri="{FF2B5EF4-FFF2-40B4-BE49-F238E27FC236}">
                        <a16:creationId xmlns:a16="http://schemas.microsoft.com/office/drawing/2014/main" id="{894FA102-28BD-5C3A-324F-E30611FAF81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3" name="Group 50">
                  <a:extLst>
                    <a:ext uri="{FF2B5EF4-FFF2-40B4-BE49-F238E27FC236}">
                      <a16:creationId xmlns:a16="http://schemas.microsoft.com/office/drawing/2014/main" id="{B8086CF8-F22C-1228-2624-312AA59A4B80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48" name="Straight Connector 55">
                    <a:extLst>
                      <a:ext uri="{FF2B5EF4-FFF2-40B4-BE49-F238E27FC236}">
                        <a16:creationId xmlns:a16="http://schemas.microsoft.com/office/drawing/2014/main" id="{E9153F5F-2FDF-F2F6-F1A8-E8E36B65E268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9" name="Straight Connector 56">
                    <a:extLst>
                      <a:ext uri="{FF2B5EF4-FFF2-40B4-BE49-F238E27FC236}">
                        <a16:creationId xmlns:a16="http://schemas.microsoft.com/office/drawing/2014/main" id="{F9FDEA3D-3F37-5C0B-42E4-DD6511B16D2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0" name="Straight Connector 57">
                    <a:extLst>
                      <a:ext uri="{FF2B5EF4-FFF2-40B4-BE49-F238E27FC236}">
                        <a16:creationId xmlns:a16="http://schemas.microsoft.com/office/drawing/2014/main" id="{C65C20BF-139F-3FD6-3AB7-A95F8C7ECB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4" name="Group 51">
                  <a:extLst>
                    <a:ext uri="{FF2B5EF4-FFF2-40B4-BE49-F238E27FC236}">
                      <a16:creationId xmlns:a16="http://schemas.microsoft.com/office/drawing/2014/main" id="{0401543F-0D80-4D76-AA19-AAF8E9849CD0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45" name="Straight Connector 52">
                    <a:extLst>
                      <a:ext uri="{FF2B5EF4-FFF2-40B4-BE49-F238E27FC236}">
                        <a16:creationId xmlns:a16="http://schemas.microsoft.com/office/drawing/2014/main" id="{407DD689-7F78-F93D-0760-C9CC2E4F19D7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6" name="Straight Connector 53">
                    <a:extLst>
                      <a:ext uri="{FF2B5EF4-FFF2-40B4-BE49-F238E27FC236}">
                        <a16:creationId xmlns:a16="http://schemas.microsoft.com/office/drawing/2014/main" id="{C651493E-4850-513A-AB94-9B56BC039971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7" name="Straight Connector 54">
                    <a:extLst>
                      <a:ext uri="{FF2B5EF4-FFF2-40B4-BE49-F238E27FC236}">
                        <a16:creationId xmlns:a16="http://schemas.microsoft.com/office/drawing/2014/main" id="{22C92F1C-1ED3-C180-1ACF-80DF7C77F10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grpSp>
            <p:nvGrpSpPr>
              <p:cNvPr id="122" name="Group 29">
                <a:extLst>
                  <a:ext uri="{FF2B5EF4-FFF2-40B4-BE49-F238E27FC236}">
                    <a16:creationId xmlns:a16="http://schemas.microsoft.com/office/drawing/2014/main" id="{9433F41F-879D-95AE-D444-2101945BC9F7}"/>
                  </a:ext>
                </a:extLst>
              </p:cNvPr>
              <p:cNvGrpSpPr/>
              <p:nvPr/>
            </p:nvGrpSpPr>
            <p:grpSpPr>
              <a:xfrm>
                <a:off x="1487296" y="4333502"/>
                <a:ext cx="6970328" cy="965917"/>
                <a:chOff x="599401" y="5697462"/>
                <a:chExt cx="7987172" cy="965917"/>
              </a:xfrm>
            </p:grpSpPr>
            <p:sp>
              <p:nvSpPr>
                <p:cNvPr id="127" name="Rectangle 34">
                  <a:extLst>
                    <a:ext uri="{FF2B5EF4-FFF2-40B4-BE49-F238E27FC236}">
                      <a16:creationId xmlns:a16="http://schemas.microsoft.com/office/drawing/2014/main" id="{6DABD8D5-8C20-5E73-0C01-A37B7100BD04}"/>
                    </a:ext>
                  </a:extLst>
                </p:cNvPr>
                <p:cNvSpPr/>
                <p:nvPr/>
              </p:nvSpPr>
              <p:spPr>
                <a:xfrm>
                  <a:off x="599401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1</a:t>
                  </a:r>
                </a:p>
              </p:txBody>
            </p:sp>
            <p:sp>
              <p:nvSpPr>
                <p:cNvPr id="128" name="Rectangle 35">
                  <a:extLst>
                    <a:ext uri="{FF2B5EF4-FFF2-40B4-BE49-F238E27FC236}">
                      <a16:creationId xmlns:a16="http://schemas.microsoft.com/office/drawing/2014/main" id="{7C406D8C-7739-796D-75F0-D60B7715D7E6}"/>
                    </a:ext>
                  </a:extLst>
                </p:cNvPr>
                <p:cNvSpPr/>
                <p:nvPr/>
              </p:nvSpPr>
              <p:spPr>
                <a:xfrm>
                  <a:off x="1599844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2</a:t>
                  </a:r>
                </a:p>
              </p:txBody>
            </p:sp>
            <p:sp>
              <p:nvSpPr>
                <p:cNvPr id="129" name="Rectangle 36">
                  <a:extLst>
                    <a:ext uri="{FF2B5EF4-FFF2-40B4-BE49-F238E27FC236}">
                      <a16:creationId xmlns:a16="http://schemas.microsoft.com/office/drawing/2014/main" id="{D7E807B9-44D7-8340-8C13-1E6547C216ED}"/>
                    </a:ext>
                  </a:extLst>
                </p:cNvPr>
                <p:cNvSpPr/>
                <p:nvPr/>
              </p:nvSpPr>
              <p:spPr>
                <a:xfrm>
                  <a:off x="2501309" y="5787148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3</a:t>
                  </a:r>
                </a:p>
              </p:txBody>
            </p:sp>
            <p:sp>
              <p:nvSpPr>
                <p:cNvPr id="130" name="Rectangle 37">
                  <a:extLst>
                    <a:ext uri="{FF2B5EF4-FFF2-40B4-BE49-F238E27FC236}">
                      <a16:creationId xmlns:a16="http://schemas.microsoft.com/office/drawing/2014/main" id="{7EA1C2B7-4CC6-7A04-D62B-E780E37E01EE}"/>
                    </a:ext>
                  </a:extLst>
                </p:cNvPr>
                <p:cNvSpPr/>
                <p:nvPr/>
              </p:nvSpPr>
              <p:spPr>
                <a:xfrm>
                  <a:off x="3491597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4</a:t>
                  </a:r>
                </a:p>
              </p:txBody>
            </p:sp>
            <p:sp>
              <p:nvSpPr>
                <p:cNvPr id="131" name="Rectangle 38">
                  <a:extLst>
                    <a:ext uri="{FF2B5EF4-FFF2-40B4-BE49-F238E27FC236}">
                      <a16:creationId xmlns:a16="http://schemas.microsoft.com/office/drawing/2014/main" id="{928F52DA-438B-F73C-4A5F-4F5382426773}"/>
                    </a:ext>
                  </a:extLst>
                </p:cNvPr>
                <p:cNvSpPr/>
                <p:nvPr/>
              </p:nvSpPr>
              <p:spPr>
                <a:xfrm>
                  <a:off x="4492043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5</a:t>
                  </a:r>
                </a:p>
              </p:txBody>
            </p:sp>
            <p:sp>
              <p:nvSpPr>
                <p:cNvPr id="132" name="Rectangle 39">
                  <a:extLst>
                    <a:ext uri="{FF2B5EF4-FFF2-40B4-BE49-F238E27FC236}">
                      <a16:creationId xmlns:a16="http://schemas.microsoft.com/office/drawing/2014/main" id="{649C956D-E9DB-70E7-836C-3F1B7FEA23AA}"/>
                    </a:ext>
                  </a:extLst>
                </p:cNvPr>
                <p:cNvSpPr/>
                <p:nvPr/>
              </p:nvSpPr>
              <p:spPr>
                <a:xfrm>
                  <a:off x="5492485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6</a:t>
                  </a:r>
                </a:p>
              </p:txBody>
            </p:sp>
            <p:sp>
              <p:nvSpPr>
                <p:cNvPr id="133" name="Rectangle 40">
                  <a:extLst>
                    <a:ext uri="{FF2B5EF4-FFF2-40B4-BE49-F238E27FC236}">
                      <a16:creationId xmlns:a16="http://schemas.microsoft.com/office/drawing/2014/main" id="{B1D8FA9A-6DA1-DACE-E128-9A0FE20E93BF}"/>
                    </a:ext>
                  </a:extLst>
                </p:cNvPr>
                <p:cNvSpPr/>
                <p:nvPr/>
              </p:nvSpPr>
              <p:spPr>
                <a:xfrm>
                  <a:off x="6425229" y="5700524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7</a:t>
                  </a:r>
                </a:p>
              </p:txBody>
            </p:sp>
            <p:sp>
              <p:nvSpPr>
                <p:cNvPr id="134" name="Rectangle 41">
                  <a:extLst>
                    <a:ext uri="{FF2B5EF4-FFF2-40B4-BE49-F238E27FC236}">
                      <a16:creationId xmlns:a16="http://schemas.microsoft.com/office/drawing/2014/main" id="{DD71E78E-5908-5958-A464-EFBA3016671E}"/>
                    </a:ext>
                  </a:extLst>
                </p:cNvPr>
                <p:cNvSpPr/>
                <p:nvPr/>
              </p:nvSpPr>
              <p:spPr>
                <a:xfrm>
                  <a:off x="7357970" y="5697462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8</a:t>
                  </a:r>
                </a:p>
              </p:txBody>
            </p:sp>
            <p:sp>
              <p:nvSpPr>
                <p:cNvPr id="135" name="Rectangle 42">
                  <a:extLst>
                    <a:ext uri="{FF2B5EF4-FFF2-40B4-BE49-F238E27FC236}">
                      <a16:creationId xmlns:a16="http://schemas.microsoft.com/office/drawing/2014/main" id="{CA940471-DF10-344F-CE4C-31C5E946503C}"/>
                    </a:ext>
                  </a:extLst>
                </p:cNvPr>
                <p:cNvSpPr/>
                <p:nvPr/>
              </p:nvSpPr>
              <p:spPr>
                <a:xfrm>
                  <a:off x="8262183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9</a:t>
                  </a:r>
                </a:p>
              </p:txBody>
            </p:sp>
          </p:grpSp>
          <p:cxnSp>
            <p:nvCxnSpPr>
              <p:cNvPr id="123" name="Straight Connector 30">
                <a:extLst>
                  <a:ext uri="{FF2B5EF4-FFF2-40B4-BE49-F238E27FC236}">
                    <a16:creationId xmlns:a16="http://schemas.microsoft.com/office/drawing/2014/main" id="{7FE3F513-1084-C890-DE6A-70CAD708DA31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4" name="Straight Connector 31">
                <a:extLst>
                  <a:ext uri="{FF2B5EF4-FFF2-40B4-BE49-F238E27FC236}">
                    <a16:creationId xmlns:a16="http://schemas.microsoft.com/office/drawing/2014/main" id="{5EBC8F47-F01D-4C6D-4C58-319CD2B0F57A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5" name="Straight Connector 32">
                <a:extLst>
                  <a:ext uri="{FF2B5EF4-FFF2-40B4-BE49-F238E27FC236}">
                    <a16:creationId xmlns:a16="http://schemas.microsoft.com/office/drawing/2014/main" id="{AB710CCF-615C-9458-B580-B58DA56C0061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6" name="TextBox 33">
                <a:extLst>
                  <a:ext uri="{FF2B5EF4-FFF2-40B4-BE49-F238E27FC236}">
                    <a16:creationId xmlns:a16="http://schemas.microsoft.com/office/drawing/2014/main" id="{4D8387EC-99CC-3E32-AA57-43FC96B1B9E2}"/>
                  </a:ext>
                </a:extLst>
              </p:cNvPr>
              <p:cNvSpPr txBox="1"/>
              <p:nvPr/>
            </p:nvSpPr>
            <p:spPr>
              <a:xfrm>
                <a:off x="609183" y="4423186"/>
                <a:ext cx="431187" cy="87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21DCB197-0DC2-6841-1301-03E8440F9712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rgbClr val="8BC145">
                <a:lumMod val="20000"/>
                <a:lumOff val="80000"/>
              </a:srgbClr>
            </a:solidFill>
          </p:grpSpPr>
          <p:sp>
            <p:nvSpPr>
              <p:cNvPr id="114" name="Rectangle 21">
                <a:extLst>
                  <a:ext uri="{FF2B5EF4-FFF2-40B4-BE49-F238E27FC236}">
                    <a16:creationId xmlns:a16="http://schemas.microsoft.com/office/drawing/2014/main" id="{1526B239-3245-B2CB-0E23-A488031E6212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22">
                <a:extLst>
                  <a:ext uri="{FF2B5EF4-FFF2-40B4-BE49-F238E27FC236}">
                    <a16:creationId xmlns:a16="http://schemas.microsoft.com/office/drawing/2014/main" id="{F6234E9E-6B45-F884-3998-167CF829349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23">
                <a:extLst>
                  <a:ext uri="{FF2B5EF4-FFF2-40B4-BE49-F238E27FC236}">
                    <a16:creationId xmlns:a16="http://schemas.microsoft.com/office/drawing/2014/main" id="{9F374046-7068-A74F-E552-D9F94D3899B7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24">
                <a:extLst>
                  <a:ext uri="{FF2B5EF4-FFF2-40B4-BE49-F238E27FC236}">
                    <a16:creationId xmlns:a16="http://schemas.microsoft.com/office/drawing/2014/main" id="{6A481649-DBAB-7D5D-497A-3DE9958C8FA5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002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25">
                <a:extLst>
                  <a:ext uri="{FF2B5EF4-FFF2-40B4-BE49-F238E27FC236}">
                    <a16:creationId xmlns:a16="http://schemas.microsoft.com/office/drawing/2014/main" id="{14758EE6-93DF-8A0A-9EC2-CFE85CCB5561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26">
                <a:extLst>
                  <a:ext uri="{FF2B5EF4-FFF2-40B4-BE49-F238E27FC236}">
                    <a16:creationId xmlns:a16="http://schemas.microsoft.com/office/drawing/2014/main" id="{A6C43910-A8E3-70F7-0E70-B2785764FE00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27">
                <a:extLst>
                  <a:ext uri="{FF2B5EF4-FFF2-40B4-BE49-F238E27FC236}">
                    <a16:creationId xmlns:a16="http://schemas.microsoft.com/office/drawing/2014/main" id="{E212D560-E16F-90A9-FD29-74A899ACC730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" name="Rectangle 6">
              <a:extLst>
                <a:ext uri="{FF2B5EF4-FFF2-40B4-BE49-F238E27FC236}">
                  <a16:creationId xmlns:a16="http://schemas.microsoft.com/office/drawing/2014/main" id="{553F4BC9-8EDE-DE4C-586F-80E27D320B8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73A5CCE5-2F94-BB7C-8885-DB74E65175D6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8">
              <a:extLst>
                <a:ext uri="{FF2B5EF4-FFF2-40B4-BE49-F238E27FC236}">
                  <a16:creationId xmlns:a16="http://schemas.microsoft.com/office/drawing/2014/main" id="{9AD7250C-8846-B242-BBF4-21A44DC2C032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9">
              <a:extLst>
                <a:ext uri="{FF2B5EF4-FFF2-40B4-BE49-F238E27FC236}">
                  <a16:creationId xmlns:a16="http://schemas.microsoft.com/office/drawing/2014/main" id="{72ECFC6B-B2E5-4187-BD88-2E343D99C7CF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">
              <a:extLst>
                <a:ext uri="{FF2B5EF4-FFF2-40B4-BE49-F238E27FC236}">
                  <a16:creationId xmlns:a16="http://schemas.microsoft.com/office/drawing/2014/main" id="{0855FB93-3FCE-E903-877B-8C34AA0DF6EF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1">
              <a:extLst>
                <a:ext uri="{FF2B5EF4-FFF2-40B4-BE49-F238E27FC236}">
                  <a16:creationId xmlns:a16="http://schemas.microsoft.com/office/drawing/2014/main" id="{F2B8B01A-673A-D725-4DEC-ED22B837916C}"/>
                </a:ext>
              </a:extLst>
            </p:cNvPr>
            <p:cNvSpPr/>
            <p:nvPr/>
          </p:nvSpPr>
          <p:spPr>
            <a:xfrm>
              <a:off x="545199" y="2645163"/>
              <a:ext cx="527858" cy="835166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2">
              <a:extLst>
                <a:ext uri="{FF2B5EF4-FFF2-40B4-BE49-F238E27FC236}">
                  <a16:creationId xmlns:a16="http://schemas.microsoft.com/office/drawing/2014/main" id="{11261963-6217-9883-3853-679333718F55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6" name="Group 13">
              <a:extLst>
                <a:ext uri="{FF2B5EF4-FFF2-40B4-BE49-F238E27FC236}">
                  <a16:creationId xmlns:a16="http://schemas.microsoft.com/office/drawing/2014/main" id="{B4CEE71F-F0E4-FA85-BD42-5BB9D94E768D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rgbClr val="F19D19">
                <a:lumMod val="20000"/>
                <a:lumOff val="80000"/>
              </a:srgbClr>
            </a:solidFill>
          </p:grpSpPr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FE22B290-0007-A506-AE5D-C5140A8132B6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108" name="Rectangle 15">
                <a:extLst>
                  <a:ext uri="{FF2B5EF4-FFF2-40B4-BE49-F238E27FC236}">
                    <a16:creationId xmlns:a16="http://schemas.microsoft.com/office/drawing/2014/main" id="{4AE97F40-EAE8-033E-C9B1-5E9129C027A3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002</a:t>
                </a:r>
              </a:p>
            </p:txBody>
          </p:sp>
          <p:sp>
            <p:nvSpPr>
              <p:cNvPr id="109" name="Rectangle 16">
                <a:extLst>
                  <a:ext uri="{FF2B5EF4-FFF2-40B4-BE49-F238E27FC236}">
                    <a16:creationId xmlns:a16="http://schemas.microsoft.com/office/drawing/2014/main" id="{1E9CBCFF-8A04-60BF-9714-E19E2E6F861C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</a:p>
            </p:txBody>
          </p:sp>
          <p:sp>
            <p:nvSpPr>
              <p:cNvPr id="110" name="Rectangle 17">
                <a:extLst>
                  <a:ext uri="{FF2B5EF4-FFF2-40B4-BE49-F238E27FC236}">
                    <a16:creationId xmlns:a16="http://schemas.microsoft.com/office/drawing/2014/main" id="{61D54419-F157-0FF3-7AFA-435943508426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</a:p>
            </p:txBody>
          </p:sp>
          <p:sp>
            <p:nvSpPr>
              <p:cNvPr id="111" name="Rectangle 18">
                <a:extLst>
                  <a:ext uri="{FF2B5EF4-FFF2-40B4-BE49-F238E27FC236}">
                    <a16:creationId xmlns:a16="http://schemas.microsoft.com/office/drawing/2014/main" id="{1A6612D3-D56D-00A4-2540-BC15D4BF29A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112" name="Rectangle 19">
                <a:extLst>
                  <a:ext uri="{FF2B5EF4-FFF2-40B4-BE49-F238E27FC236}">
                    <a16:creationId xmlns:a16="http://schemas.microsoft.com/office/drawing/2014/main" id="{4A633A0B-3459-6DB0-3282-E08BCD36C319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  <p:sp>
            <p:nvSpPr>
              <p:cNvPr id="113" name="Rectangle 20">
                <a:extLst>
                  <a:ext uri="{FF2B5EF4-FFF2-40B4-BE49-F238E27FC236}">
                    <a16:creationId xmlns:a16="http://schemas.microsoft.com/office/drawing/2014/main" id="{810665AE-0611-FD75-184A-E2FA9E35A5C9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</a:p>
            </p:txBody>
          </p:sp>
        </p:grpSp>
      </p:grpSp>
      <p:sp>
        <p:nvSpPr>
          <p:cNvPr id="172" name="Rectangle 79">
            <a:extLst>
              <a:ext uri="{FF2B5EF4-FFF2-40B4-BE49-F238E27FC236}">
                <a16:creationId xmlns:a16="http://schemas.microsoft.com/office/drawing/2014/main" id="{79D7DEE7-3778-31BB-7FD7-3BFAE01C881D}"/>
              </a:ext>
            </a:extLst>
          </p:cNvPr>
          <p:cNvSpPr/>
          <p:nvPr/>
        </p:nvSpPr>
        <p:spPr>
          <a:xfrm>
            <a:off x="8258460" y="816395"/>
            <a:ext cx="35530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Want to show: after the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i’th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 iteration, the array is sorted by the first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 least-significant digits.</a:t>
            </a:r>
          </a:p>
        </p:txBody>
      </p:sp>
      <p:sp>
        <p:nvSpPr>
          <p:cNvPr id="173" name="TextBox 80">
            <a:extLst>
              <a:ext uri="{FF2B5EF4-FFF2-40B4-BE49-F238E27FC236}">
                <a16:creationId xmlns:a16="http://schemas.microsoft.com/office/drawing/2014/main" id="{3156A819-ABE3-1464-FA60-60CBEE69324B}"/>
              </a:ext>
            </a:extLst>
          </p:cNvPr>
          <p:cNvSpPr txBox="1"/>
          <p:nvPr/>
        </p:nvSpPr>
        <p:spPr>
          <a:xfrm>
            <a:off x="888170" y="3819190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IH: this array is sorted by first digit.</a:t>
            </a:r>
          </a:p>
        </p:txBody>
      </p:sp>
      <p:sp>
        <p:nvSpPr>
          <p:cNvPr id="174" name="TextBox 81">
            <a:extLst>
              <a:ext uri="{FF2B5EF4-FFF2-40B4-BE49-F238E27FC236}">
                <a16:creationId xmlns:a16="http://schemas.microsoft.com/office/drawing/2014/main" id="{70FF9E6D-B038-ABF0-8034-3C5CF658E693}"/>
              </a:ext>
            </a:extLst>
          </p:cNvPr>
          <p:cNvSpPr txBox="1"/>
          <p:nvPr/>
        </p:nvSpPr>
        <p:spPr>
          <a:xfrm>
            <a:off x="888170" y="5891583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Want to show: this array is sorted by 1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and 2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digits.</a:t>
            </a:r>
          </a:p>
        </p:txBody>
      </p:sp>
      <p:sp>
        <p:nvSpPr>
          <p:cNvPr id="175" name="TextBox 82">
            <a:extLst>
              <a:ext uri="{FF2B5EF4-FFF2-40B4-BE49-F238E27FC236}">
                <a16:creationId xmlns:a16="http://schemas.microsoft.com/office/drawing/2014/main" id="{E5A06052-C39F-354B-DF1F-58F54B0D644A}"/>
              </a:ext>
            </a:extLst>
          </p:cNvPr>
          <p:cNvSpPr txBox="1"/>
          <p:nvPr/>
        </p:nvSpPr>
        <p:spPr>
          <a:xfrm rot="16200000">
            <a:off x="-166290" y="4718625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EXAMPLE: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</a:t>
            </a:r>
          </a:p>
        </p:txBody>
      </p:sp>
      <p:pic>
        <p:nvPicPr>
          <p:cNvPr id="176" name="Picture 87">
            <a:extLst>
              <a:ext uri="{FF2B5EF4-FFF2-40B4-BE49-F238E27FC236}">
                <a16:creationId xmlns:a16="http://schemas.microsoft.com/office/drawing/2014/main" id="{914623CF-6EB1-4C18-B243-7A2E892CC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347" y="2714752"/>
            <a:ext cx="867436" cy="903960"/>
          </a:xfrm>
          <a:prstGeom prst="rect">
            <a:avLst/>
          </a:prstGeom>
        </p:spPr>
      </p:pic>
      <p:sp>
        <p:nvSpPr>
          <p:cNvPr id="177" name="7-Point Star 91">
            <a:extLst>
              <a:ext uri="{FF2B5EF4-FFF2-40B4-BE49-F238E27FC236}">
                <a16:creationId xmlns:a16="http://schemas.microsoft.com/office/drawing/2014/main" id="{8947D1AF-77D3-2B4F-3768-8ACFBF9B305B}"/>
              </a:ext>
            </a:extLst>
          </p:cNvPr>
          <p:cNvSpPr/>
          <p:nvPr/>
        </p:nvSpPr>
        <p:spPr>
          <a:xfrm>
            <a:off x="6365459" y="3929529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78" name="7-Point Star 92">
            <a:extLst>
              <a:ext uri="{FF2B5EF4-FFF2-40B4-BE49-F238E27FC236}">
                <a16:creationId xmlns:a16="http://schemas.microsoft.com/office/drawing/2014/main" id="{0EDB3C5E-A3FD-B362-3C70-BE3C1CE6E480}"/>
              </a:ext>
            </a:extLst>
          </p:cNvPr>
          <p:cNvSpPr/>
          <p:nvPr/>
        </p:nvSpPr>
        <p:spPr>
          <a:xfrm>
            <a:off x="2900763" y="3970390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79" name="7-Point Star 93">
            <a:extLst>
              <a:ext uri="{FF2B5EF4-FFF2-40B4-BE49-F238E27FC236}">
                <a16:creationId xmlns:a16="http://schemas.microsoft.com/office/drawing/2014/main" id="{FF020FAB-A41D-96BC-EF49-C70120CB34D2}"/>
              </a:ext>
            </a:extLst>
          </p:cNvPr>
          <p:cNvSpPr/>
          <p:nvPr/>
        </p:nvSpPr>
        <p:spPr>
          <a:xfrm>
            <a:off x="3053304" y="4595208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0" name="7-Point Star 94">
            <a:extLst>
              <a:ext uri="{FF2B5EF4-FFF2-40B4-BE49-F238E27FC236}">
                <a16:creationId xmlns:a16="http://schemas.microsoft.com/office/drawing/2014/main" id="{89D3E4E5-97A6-BFC5-0092-ADBC5376C55E}"/>
              </a:ext>
            </a:extLst>
          </p:cNvPr>
          <p:cNvSpPr/>
          <p:nvPr/>
        </p:nvSpPr>
        <p:spPr>
          <a:xfrm>
            <a:off x="2222212" y="4576312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81" name="7-Point Star 95">
            <a:extLst>
              <a:ext uri="{FF2B5EF4-FFF2-40B4-BE49-F238E27FC236}">
                <a16:creationId xmlns:a16="http://schemas.microsoft.com/office/drawing/2014/main" id="{C61D546C-6737-24C9-B1FE-114C1A76F86A}"/>
              </a:ext>
            </a:extLst>
          </p:cNvPr>
          <p:cNvSpPr/>
          <p:nvPr/>
        </p:nvSpPr>
        <p:spPr>
          <a:xfrm>
            <a:off x="4042468" y="5382863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82" name="7-Point Star 96">
            <a:extLst>
              <a:ext uri="{FF2B5EF4-FFF2-40B4-BE49-F238E27FC236}">
                <a16:creationId xmlns:a16="http://schemas.microsoft.com/office/drawing/2014/main" id="{80EC926D-1ECF-2CD1-8661-9840A3B19A01}"/>
              </a:ext>
            </a:extLst>
          </p:cNvPr>
          <p:cNvSpPr/>
          <p:nvPr/>
        </p:nvSpPr>
        <p:spPr>
          <a:xfrm>
            <a:off x="5208563" y="5445200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3" name="TextBox 90">
            <a:extLst>
              <a:ext uri="{FF2B5EF4-FFF2-40B4-BE49-F238E27FC236}">
                <a16:creationId xmlns:a16="http://schemas.microsoft.com/office/drawing/2014/main" id="{14B22783-A0D4-B3FD-CFBE-8CFF86536DC2}"/>
              </a:ext>
            </a:extLst>
          </p:cNvPr>
          <p:cNvSpPr txBox="1"/>
          <p:nvPr/>
        </p:nvSpPr>
        <p:spPr>
          <a:xfrm>
            <a:off x="6846708" y="2430330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Aka, we want to show that for any x and y so that x belongs before y, we put x before y.</a:t>
            </a:r>
          </a:p>
        </p:txBody>
      </p:sp>
    </p:spTree>
    <p:extLst>
      <p:ext uri="{BB962C8B-B14F-4D97-AF65-F5344CB8AC3E}">
        <p14:creationId xmlns:p14="http://schemas.microsoft.com/office/powerpoint/2010/main" val="40905192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sketch…</a:t>
            </a:r>
            <a:r>
              <a:rPr lang="en-US" sz="2400" dirty="0"/>
              <a:t>proof on next (skipped) slide</a:t>
            </a:r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C1611FE-38F8-C66F-3C2F-CD6E1E41ED41}"/>
              </a:ext>
            </a:extLst>
          </p:cNvPr>
          <p:cNvSpPr txBox="1">
            <a:spLocks/>
          </p:cNvSpPr>
          <p:nvPr/>
        </p:nvSpPr>
        <p:spPr>
          <a:xfrm>
            <a:off x="831165" y="951912"/>
            <a:ext cx="8976492" cy="3038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x=[x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and y=[y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be any x,y.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[x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&lt; [y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 to show that x appears before y at end of i’th iteration.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1: 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is in an earlier bucket than 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2: x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=y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…x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&lt; [y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…y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and y in same bucket, but x was put in the bucket first.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3">
            <a:extLst>
              <a:ext uri="{FF2B5EF4-FFF2-40B4-BE49-F238E27FC236}">
                <a16:creationId xmlns:a16="http://schemas.microsoft.com/office/drawing/2014/main" id="{6377F69B-7303-305C-8590-90573DFEE2BE}"/>
              </a:ext>
            </a:extLst>
          </p:cNvPr>
          <p:cNvGrpSpPr/>
          <p:nvPr/>
        </p:nvGrpSpPr>
        <p:grpSpPr>
          <a:xfrm>
            <a:off x="972731" y="4414605"/>
            <a:ext cx="8310470" cy="1718363"/>
            <a:chOff x="447767" y="1622631"/>
            <a:chExt cx="8144463" cy="4439628"/>
          </a:xfrm>
        </p:grpSpPr>
        <p:grpSp>
          <p:nvGrpSpPr>
            <p:cNvPr id="98" name="Group 4">
              <a:extLst>
                <a:ext uri="{FF2B5EF4-FFF2-40B4-BE49-F238E27FC236}">
                  <a16:creationId xmlns:a16="http://schemas.microsoft.com/office/drawing/2014/main" id="{AB7A35E3-839D-B8AB-1681-7EF3639D3913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353257"/>
              <a:chOff x="498508" y="2946162"/>
              <a:chExt cx="8093722" cy="2353257"/>
            </a:xfrm>
          </p:grpSpPr>
          <p:grpSp>
            <p:nvGrpSpPr>
              <p:cNvPr id="122" name="Group 28">
                <a:extLst>
                  <a:ext uri="{FF2B5EF4-FFF2-40B4-BE49-F238E27FC236}">
                    <a16:creationId xmlns:a16="http://schemas.microsoft.com/office/drawing/2014/main" id="{D0F9F75B-8C94-B6D8-A643-7BA24FACC962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137" name="Group 43">
                  <a:extLst>
                    <a:ext uri="{FF2B5EF4-FFF2-40B4-BE49-F238E27FC236}">
                      <a16:creationId xmlns:a16="http://schemas.microsoft.com/office/drawing/2014/main" id="{6DED35C8-7D0A-DDD1-B0CC-24C13258B123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70" name="Straight Connector 76">
                    <a:extLst>
                      <a:ext uri="{FF2B5EF4-FFF2-40B4-BE49-F238E27FC236}">
                        <a16:creationId xmlns:a16="http://schemas.microsoft.com/office/drawing/2014/main" id="{951498E8-1377-01AF-D3B0-D8F8EFFB8DC8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1" name="Straight Connector 77">
                    <a:extLst>
                      <a:ext uri="{FF2B5EF4-FFF2-40B4-BE49-F238E27FC236}">
                        <a16:creationId xmlns:a16="http://schemas.microsoft.com/office/drawing/2014/main" id="{11DC6AEF-19D7-3DCF-AF9B-E63C1A1CAE6F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2" name="Straight Connector 78">
                    <a:extLst>
                      <a:ext uri="{FF2B5EF4-FFF2-40B4-BE49-F238E27FC236}">
                        <a16:creationId xmlns:a16="http://schemas.microsoft.com/office/drawing/2014/main" id="{CF60FA1E-EEF4-62D7-C5DE-616CB14F157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38" name="Group 44">
                  <a:extLst>
                    <a:ext uri="{FF2B5EF4-FFF2-40B4-BE49-F238E27FC236}">
                      <a16:creationId xmlns:a16="http://schemas.microsoft.com/office/drawing/2014/main" id="{CC8E2B34-4635-3C1D-D603-C0DC3889C565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7" name="Straight Connector 73">
                    <a:extLst>
                      <a:ext uri="{FF2B5EF4-FFF2-40B4-BE49-F238E27FC236}">
                        <a16:creationId xmlns:a16="http://schemas.microsoft.com/office/drawing/2014/main" id="{26DF90BE-74FD-DA95-0569-941E33C755AD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8" name="Straight Connector 74">
                    <a:extLst>
                      <a:ext uri="{FF2B5EF4-FFF2-40B4-BE49-F238E27FC236}">
                        <a16:creationId xmlns:a16="http://schemas.microsoft.com/office/drawing/2014/main" id="{A5D54499-BA9C-AD70-8572-5FEBBF923019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9" name="Straight Connector 75">
                    <a:extLst>
                      <a:ext uri="{FF2B5EF4-FFF2-40B4-BE49-F238E27FC236}">
                        <a16:creationId xmlns:a16="http://schemas.microsoft.com/office/drawing/2014/main" id="{4837B2E1-97FD-F648-21CF-905841A3C3E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39" name="Group 45">
                  <a:extLst>
                    <a:ext uri="{FF2B5EF4-FFF2-40B4-BE49-F238E27FC236}">
                      <a16:creationId xmlns:a16="http://schemas.microsoft.com/office/drawing/2014/main" id="{86A13EB1-8561-5B2A-6F5B-9B10D38C69EB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4" name="Straight Connector 70">
                    <a:extLst>
                      <a:ext uri="{FF2B5EF4-FFF2-40B4-BE49-F238E27FC236}">
                        <a16:creationId xmlns:a16="http://schemas.microsoft.com/office/drawing/2014/main" id="{6063D85C-1731-B8E7-AA8E-AAE79D0AB9E9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5" name="Straight Connector 71">
                    <a:extLst>
                      <a:ext uri="{FF2B5EF4-FFF2-40B4-BE49-F238E27FC236}">
                        <a16:creationId xmlns:a16="http://schemas.microsoft.com/office/drawing/2014/main" id="{3B2E1E31-B44A-EDBA-7A11-A2C6D392C845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6" name="Straight Connector 72">
                    <a:extLst>
                      <a:ext uri="{FF2B5EF4-FFF2-40B4-BE49-F238E27FC236}">
                        <a16:creationId xmlns:a16="http://schemas.microsoft.com/office/drawing/2014/main" id="{3F73643B-D55D-CE29-C72A-F813DF14469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0" name="Group 46">
                  <a:extLst>
                    <a:ext uri="{FF2B5EF4-FFF2-40B4-BE49-F238E27FC236}">
                      <a16:creationId xmlns:a16="http://schemas.microsoft.com/office/drawing/2014/main" id="{C1BA375E-0064-AF7C-FF66-2D3703B150D8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61" name="Straight Connector 67">
                    <a:extLst>
                      <a:ext uri="{FF2B5EF4-FFF2-40B4-BE49-F238E27FC236}">
                        <a16:creationId xmlns:a16="http://schemas.microsoft.com/office/drawing/2014/main" id="{3D2946FF-9B4D-9FAB-C47D-DBE5E30633E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2" name="Straight Connector 68">
                    <a:extLst>
                      <a:ext uri="{FF2B5EF4-FFF2-40B4-BE49-F238E27FC236}">
                        <a16:creationId xmlns:a16="http://schemas.microsoft.com/office/drawing/2014/main" id="{D78D3B69-0FA5-005A-B0A2-90A141BE3B0F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3" name="Straight Connector 69">
                    <a:extLst>
                      <a:ext uri="{FF2B5EF4-FFF2-40B4-BE49-F238E27FC236}">
                        <a16:creationId xmlns:a16="http://schemas.microsoft.com/office/drawing/2014/main" id="{F8F89719-B7CE-C7AE-00ED-3225CA2187F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1" name="Group 47">
                  <a:extLst>
                    <a:ext uri="{FF2B5EF4-FFF2-40B4-BE49-F238E27FC236}">
                      <a16:creationId xmlns:a16="http://schemas.microsoft.com/office/drawing/2014/main" id="{A24CC722-9DFE-CAEF-EFDA-DD6B4FACC15E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8" name="Straight Connector 64">
                    <a:extLst>
                      <a:ext uri="{FF2B5EF4-FFF2-40B4-BE49-F238E27FC236}">
                        <a16:creationId xmlns:a16="http://schemas.microsoft.com/office/drawing/2014/main" id="{7688C848-31F8-916F-9953-9CCFEDE033E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9" name="Straight Connector 65">
                    <a:extLst>
                      <a:ext uri="{FF2B5EF4-FFF2-40B4-BE49-F238E27FC236}">
                        <a16:creationId xmlns:a16="http://schemas.microsoft.com/office/drawing/2014/main" id="{9CC9038E-3E11-4AB3-D7E1-1558C28C56B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0" name="Straight Connector 66">
                    <a:extLst>
                      <a:ext uri="{FF2B5EF4-FFF2-40B4-BE49-F238E27FC236}">
                        <a16:creationId xmlns:a16="http://schemas.microsoft.com/office/drawing/2014/main" id="{784740BE-26BE-E8CD-7BD3-7DBFCB69617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2" name="Group 48">
                  <a:extLst>
                    <a:ext uri="{FF2B5EF4-FFF2-40B4-BE49-F238E27FC236}">
                      <a16:creationId xmlns:a16="http://schemas.microsoft.com/office/drawing/2014/main" id="{74B37635-44C5-2865-DB7A-3CD7D6497073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5" name="Straight Connector 61">
                    <a:extLst>
                      <a:ext uri="{FF2B5EF4-FFF2-40B4-BE49-F238E27FC236}">
                        <a16:creationId xmlns:a16="http://schemas.microsoft.com/office/drawing/2014/main" id="{34F500C0-5678-EDAB-7E18-EF000D8A8755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6" name="Straight Connector 62">
                    <a:extLst>
                      <a:ext uri="{FF2B5EF4-FFF2-40B4-BE49-F238E27FC236}">
                        <a16:creationId xmlns:a16="http://schemas.microsoft.com/office/drawing/2014/main" id="{7288F6BB-A062-673E-7546-3710FCB1790D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7" name="Straight Connector 63">
                    <a:extLst>
                      <a:ext uri="{FF2B5EF4-FFF2-40B4-BE49-F238E27FC236}">
                        <a16:creationId xmlns:a16="http://schemas.microsoft.com/office/drawing/2014/main" id="{AF1C7287-1D08-8C2E-8028-EE1EFCDA5FC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3" name="Group 49">
                  <a:extLst>
                    <a:ext uri="{FF2B5EF4-FFF2-40B4-BE49-F238E27FC236}">
                      <a16:creationId xmlns:a16="http://schemas.microsoft.com/office/drawing/2014/main" id="{16E35362-80F0-8149-45FE-0D7FA2F1FFE6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52" name="Straight Connector 58">
                    <a:extLst>
                      <a:ext uri="{FF2B5EF4-FFF2-40B4-BE49-F238E27FC236}">
                        <a16:creationId xmlns:a16="http://schemas.microsoft.com/office/drawing/2014/main" id="{D8644EB8-9050-2BB9-2401-F6247945D56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3" name="Straight Connector 59">
                    <a:extLst>
                      <a:ext uri="{FF2B5EF4-FFF2-40B4-BE49-F238E27FC236}">
                        <a16:creationId xmlns:a16="http://schemas.microsoft.com/office/drawing/2014/main" id="{D14380F7-ECAE-2FFB-81B8-728B5DD0050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4" name="Straight Connector 60">
                    <a:extLst>
                      <a:ext uri="{FF2B5EF4-FFF2-40B4-BE49-F238E27FC236}">
                        <a16:creationId xmlns:a16="http://schemas.microsoft.com/office/drawing/2014/main" id="{92C88AC2-EF28-66FA-5DE6-C7C6B06EC3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4" name="Group 50">
                  <a:extLst>
                    <a:ext uri="{FF2B5EF4-FFF2-40B4-BE49-F238E27FC236}">
                      <a16:creationId xmlns:a16="http://schemas.microsoft.com/office/drawing/2014/main" id="{82CBBE5A-2FB9-5C25-2ED1-8CB4249B024F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49" name="Straight Connector 55">
                    <a:extLst>
                      <a:ext uri="{FF2B5EF4-FFF2-40B4-BE49-F238E27FC236}">
                        <a16:creationId xmlns:a16="http://schemas.microsoft.com/office/drawing/2014/main" id="{19F30E5A-7B8D-E9B1-747D-348E3F259EC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0" name="Straight Connector 56">
                    <a:extLst>
                      <a:ext uri="{FF2B5EF4-FFF2-40B4-BE49-F238E27FC236}">
                        <a16:creationId xmlns:a16="http://schemas.microsoft.com/office/drawing/2014/main" id="{AC6A82A5-F224-2409-C606-FA128CDD34C3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51" name="Straight Connector 57">
                    <a:extLst>
                      <a:ext uri="{FF2B5EF4-FFF2-40B4-BE49-F238E27FC236}">
                        <a16:creationId xmlns:a16="http://schemas.microsoft.com/office/drawing/2014/main" id="{A3CB8E2B-3277-D03E-CD17-AB2D932842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45" name="Group 51">
                  <a:extLst>
                    <a:ext uri="{FF2B5EF4-FFF2-40B4-BE49-F238E27FC236}">
                      <a16:creationId xmlns:a16="http://schemas.microsoft.com/office/drawing/2014/main" id="{D19AC554-7881-A709-696C-44B31AA29DD9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146" name="Straight Connector 52">
                    <a:extLst>
                      <a:ext uri="{FF2B5EF4-FFF2-40B4-BE49-F238E27FC236}">
                        <a16:creationId xmlns:a16="http://schemas.microsoft.com/office/drawing/2014/main" id="{A42C8D8E-8882-EAD2-B644-AC7D36540B05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7" name="Straight Connector 53">
                    <a:extLst>
                      <a:ext uri="{FF2B5EF4-FFF2-40B4-BE49-F238E27FC236}">
                        <a16:creationId xmlns:a16="http://schemas.microsoft.com/office/drawing/2014/main" id="{0A293E90-7AAA-7A15-474A-46229DBB836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8" name="Straight Connector 54">
                    <a:extLst>
                      <a:ext uri="{FF2B5EF4-FFF2-40B4-BE49-F238E27FC236}">
                        <a16:creationId xmlns:a16="http://schemas.microsoft.com/office/drawing/2014/main" id="{31E37A79-315D-AE9A-8CD4-FDB7F821FF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noFill/>
                  <a:ln w="63500" cap="flat" cmpd="sng" algn="ctr">
                    <a:solidFill>
                      <a:srgbClr val="1D9A78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grpSp>
            <p:nvGrpSpPr>
              <p:cNvPr id="123" name="Group 29">
                <a:extLst>
                  <a:ext uri="{FF2B5EF4-FFF2-40B4-BE49-F238E27FC236}">
                    <a16:creationId xmlns:a16="http://schemas.microsoft.com/office/drawing/2014/main" id="{57336DE8-FA44-D8DA-90BE-F2680A6AC5E0}"/>
                  </a:ext>
                </a:extLst>
              </p:cNvPr>
              <p:cNvGrpSpPr/>
              <p:nvPr/>
            </p:nvGrpSpPr>
            <p:grpSpPr>
              <a:xfrm>
                <a:off x="1487296" y="4333502"/>
                <a:ext cx="6970328" cy="965917"/>
                <a:chOff x="599401" y="5697462"/>
                <a:chExt cx="7987172" cy="965917"/>
              </a:xfrm>
            </p:grpSpPr>
            <p:sp>
              <p:nvSpPr>
                <p:cNvPr id="128" name="Rectangle 34">
                  <a:extLst>
                    <a:ext uri="{FF2B5EF4-FFF2-40B4-BE49-F238E27FC236}">
                      <a16:creationId xmlns:a16="http://schemas.microsoft.com/office/drawing/2014/main" id="{FB1C5353-2140-7BB6-8F23-93C134305167}"/>
                    </a:ext>
                  </a:extLst>
                </p:cNvPr>
                <p:cNvSpPr/>
                <p:nvPr/>
              </p:nvSpPr>
              <p:spPr>
                <a:xfrm>
                  <a:off x="599401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1</a:t>
                  </a:r>
                </a:p>
              </p:txBody>
            </p:sp>
            <p:sp>
              <p:nvSpPr>
                <p:cNvPr id="129" name="Rectangle 35">
                  <a:extLst>
                    <a:ext uri="{FF2B5EF4-FFF2-40B4-BE49-F238E27FC236}">
                      <a16:creationId xmlns:a16="http://schemas.microsoft.com/office/drawing/2014/main" id="{D2020D7C-D912-60B4-1E34-BAAA6B534DBB}"/>
                    </a:ext>
                  </a:extLst>
                </p:cNvPr>
                <p:cNvSpPr/>
                <p:nvPr/>
              </p:nvSpPr>
              <p:spPr>
                <a:xfrm>
                  <a:off x="1599844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2</a:t>
                  </a:r>
                </a:p>
              </p:txBody>
            </p:sp>
            <p:sp>
              <p:nvSpPr>
                <p:cNvPr id="130" name="Rectangle 36">
                  <a:extLst>
                    <a:ext uri="{FF2B5EF4-FFF2-40B4-BE49-F238E27FC236}">
                      <a16:creationId xmlns:a16="http://schemas.microsoft.com/office/drawing/2014/main" id="{CF85EC7E-2355-A708-F5D0-EEA53BFAE476}"/>
                    </a:ext>
                  </a:extLst>
                </p:cNvPr>
                <p:cNvSpPr/>
                <p:nvPr/>
              </p:nvSpPr>
              <p:spPr>
                <a:xfrm>
                  <a:off x="2501309" y="5787148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3</a:t>
                  </a:r>
                </a:p>
              </p:txBody>
            </p:sp>
            <p:sp>
              <p:nvSpPr>
                <p:cNvPr id="131" name="Rectangle 37">
                  <a:extLst>
                    <a:ext uri="{FF2B5EF4-FFF2-40B4-BE49-F238E27FC236}">
                      <a16:creationId xmlns:a16="http://schemas.microsoft.com/office/drawing/2014/main" id="{F931D05A-7661-48C3-8359-C5129AE584CB}"/>
                    </a:ext>
                  </a:extLst>
                </p:cNvPr>
                <p:cNvSpPr/>
                <p:nvPr/>
              </p:nvSpPr>
              <p:spPr>
                <a:xfrm>
                  <a:off x="3491597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4</a:t>
                  </a:r>
                </a:p>
              </p:txBody>
            </p:sp>
            <p:sp>
              <p:nvSpPr>
                <p:cNvPr id="132" name="Rectangle 38">
                  <a:extLst>
                    <a:ext uri="{FF2B5EF4-FFF2-40B4-BE49-F238E27FC236}">
                      <a16:creationId xmlns:a16="http://schemas.microsoft.com/office/drawing/2014/main" id="{AB942F08-4415-CA88-FFB5-4C02A0053D17}"/>
                    </a:ext>
                  </a:extLst>
                </p:cNvPr>
                <p:cNvSpPr/>
                <p:nvPr/>
              </p:nvSpPr>
              <p:spPr>
                <a:xfrm>
                  <a:off x="4492043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5</a:t>
                  </a:r>
                </a:p>
              </p:txBody>
            </p:sp>
            <p:sp>
              <p:nvSpPr>
                <p:cNvPr id="133" name="Rectangle 39">
                  <a:extLst>
                    <a:ext uri="{FF2B5EF4-FFF2-40B4-BE49-F238E27FC236}">
                      <a16:creationId xmlns:a16="http://schemas.microsoft.com/office/drawing/2014/main" id="{A8AED811-278C-7028-8C06-AFD5EEFE8532}"/>
                    </a:ext>
                  </a:extLst>
                </p:cNvPr>
                <p:cNvSpPr/>
                <p:nvPr/>
              </p:nvSpPr>
              <p:spPr>
                <a:xfrm>
                  <a:off x="5492485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6</a:t>
                  </a:r>
                </a:p>
              </p:txBody>
            </p:sp>
            <p:sp>
              <p:nvSpPr>
                <p:cNvPr id="134" name="Rectangle 40">
                  <a:extLst>
                    <a:ext uri="{FF2B5EF4-FFF2-40B4-BE49-F238E27FC236}">
                      <a16:creationId xmlns:a16="http://schemas.microsoft.com/office/drawing/2014/main" id="{8116731E-DBCA-0C19-B5A3-D04C04DD5B17}"/>
                    </a:ext>
                  </a:extLst>
                </p:cNvPr>
                <p:cNvSpPr/>
                <p:nvPr/>
              </p:nvSpPr>
              <p:spPr>
                <a:xfrm>
                  <a:off x="6425229" y="5700524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7</a:t>
                  </a:r>
                </a:p>
              </p:txBody>
            </p:sp>
            <p:sp>
              <p:nvSpPr>
                <p:cNvPr id="135" name="Rectangle 41">
                  <a:extLst>
                    <a:ext uri="{FF2B5EF4-FFF2-40B4-BE49-F238E27FC236}">
                      <a16:creationId xmlns:a16="http://schemas.microsoft.com/office/drawing/2014/main" id="{8B870B8F-71F3-7B8C-DED9-342D57D44165}"/>
                    </a:ext>
                  </a:extLst>
                </p:cNvPr>
                <p:cNvSpPr/>
                <p:nvPr/>
              </p:nvSpPr>
              <p:spPr>
                <a:xfrm>
                  <a:off x="7357970" y="5697462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8</a:t>
                  </a:r>
                </a:p>
              </p:txBody>
            </p:sp>
            <p:sp>
              <p:nvSpPr>
                <p:cNvPr id="136" name="Rectangle 42">
                  <a:extLst>
                    <a:ext uri="{FF2B5EF4-FFF2-40B4-BE49-F238E27FC236}">
                      <a16:creationId xmlns:a16="http://schemas.microsoft.com/office/drawing/2014/main" id="{6A6FF144-3862-40CE-C39A-2A348BC9B279}"/>
                    </a:ext>
                  </a:extLst>
                </p:cNvPr>
                <p:cNvSpPr/>
                <p:nvPr/>
              </p:nvSpPr>
              <p:spPr>
                <a:xfrm>
                  <a:off x="8262183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9</a:t>
                  </a:r>
                </a:p>
              </p:txBody>
            </p:sp>
          </p:grpSp>
          <p:cxnSp>
            <p:nvCxnSpPr>
              <p:cNvPr id="124" name="Straight Connector 30">
                <a:extLst>
                  <a:ext uri="{FF2B5EF4-FFF2-40B4-BE49-F238E27FC236}">
                    <a16:creationId xmlns:a16="http://schemas.microsoft.com/office/drawing/2014/main" id="{0943D111-9850-02BC-627E-2ABB307CA987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5" name="Straight Connector 31">
                <a:extLst>
                  <a:ext uri="{FF2B5EF4-FFF2-40B4-BE49-F238E27FC236}">
                    <a16:creationId xmlns:a16="http://schemas.microsoft.com/office/drawing/2014/main" id="{4D6F52DD-D33B-16FE-D7C6-48AD291E46E0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6" name="Straight Connector 32">
                <a:extLst>
                  <a:ext uri="{FF2B5EF4-FFF2-40B4-BE49-F238E27FC236}">
                    <a16:creationId xmlns:a16="http://schemas.microsoft.com/office/drawing/2014/main" id="{1088C348-C090-81DA-B16F-7173223203DF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7" name="TextBox 33">
                <a:extLst>
                  <a:ext uri="{FF2B5EF4-FFF2-40B4-BE49-F238E27FC236}">
                    <a16:creationId xmlns:a16="http://schemas.microsoft.com/office/drawing/2014/main" id="{061035BC-6886-718E-D68D-405DAE3CDBC6}"/>
                  </a:ext>
                </a:extLst>
              </p:cNvPr>
              <p:cNvSpPr txBox="1"/>
              <p:nvPr/>
            </p:nvSpPr>
            <p:spPr>
              <a:xfrm>
                <a:off x="609183" y="4423186"/>
                <a:ext cx="431187" cy="87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</p:grpSp>
        <p:grpSp>
          <p:nvGrpSpPr>
            <p:cNvPr id="99" name="Group 5">
              <a:extLst>
                <a:ext uri="{FF2B5EF4-FFF2-40B4-BE49-F238E27FC236}">
                  <a16:creationId xmlns:a16="http://schemas.microsoft.com/office/drawing/2014/main" id="{4B62AD55-8F54-C742-F6A2-DE411D0C50E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rgbClr val="8BC145">
                <a:lumMod val="20000"/>
                <a:lumOff val="80000"/>
              </a:srgbClr>
            </a:solidFill>
          </p:grpSpPr>
          <p:sp>
            <p:nvSpPr>
              <p:cNvPr id="115" name="Rectangle 21">
                <a:extLst>
                  <a:ext uri="{FF2B5EF4-FFF2-40B4-BE49-F238E27FC236}">
                    <a16:creationId xmlns:a16="http://schemas.microsoft.com/office/drawing/2014/main" id="{2C112C93-5953-6BBD-C96E-46234C858830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22">
                <a:extLst>
                  <a:ext uri="{FF2B5EF4-FFF2-40B4-BE49-F238E27FC236}">
                    <a16:creationId xmlns:a16="http://schemas.microsoft.com/office/drawing/2014/main" id="{54475DD2-ED79-BB51-5178-AA9FCD48163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23">
                <a:extLst>
                  <a:ext uri="{FF2B5EF4-FFF2-40B4-BE49-F238E27FC236}">
                    <a16:creationId xmlns:a16="http://schemas.microsoft.com/office/drawing/2014/main" id="{71F1611B-6D66-AB47-1A07-2E0DCFE7729B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24">
                <a:extLst>
                  <a:ext uri="{FF2B5EF4-FFF2-40B4-BE49-F238E27FC236}">
                    <a16:creationId xmlns:a16="http://schemas.microsoft.com/office/drawing/2014/main" id="{C96FC2B0-0B83-0EE1-FD4C-2FCFE9D925FE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002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25">
                <a:extLst>
                  <a:ext uri="{FF2B5EF4-FFF2-40B4-BE49-F238E27FC236}">
                    <a16:creationId xmlns:a16="http://schemas.microsoft.com/office/drawing/2014/main" id="{69510501-0EE9-22D6-37AF-5B9F29715473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26">
                <a:extLst>
                  <a:ext uri="{FF2B5EF4-FFF2-40B4-BE49-F238E27FC236}">
                    <a16:creationId xmlns:a16="http://schemas.microsoft.com/office/drawing/2014/main" id="{CF26ACBD-06D7-18DD-E982-338A80A6A8C6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27">
                <a:extLst>
                  <a:ext uri="{FF2B5EF4-FFF2-40B4-BE49-F238E27FC236}">
                    <a16:creationId xmlns:a16="http://schemas.microsoft.com/office/drawing/2014/main" id="{24865329-D147-0A1E-686C-1DDD230DCAF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0" name="Rectangle 6">
              <a:extLst>
                <a:ext uri="{FF2B5EF4-FFF2-40B4-BE49-F238E27FC236}">
                  <a16:creationId xmlns:a16="http://schemas.microsoft.com/office/drawing/2014/main" id="{B4D5D849-F078-BA58-931F-0A531C8390C2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7">
              <a:extLst>
                <a:ext uri="{FF2B5EF4-FFF2-40B4-BE49-F238E27FC236}">
                  <a16:creationId xmlns:a16="http://schemas.microsoft.com/office/drawing/2014/main" id="{B14F2288-D695-802F-969D-6E0AA81719C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8">
              <a:extLst>
                <a:ext uri="{FF2B5EF4-FFF2-40B4-BE49-F238E27FC236}">
                  <a16:creationId xmlns:a16="http://schemas.microsoft.com/office/drawing/2014/main" id="{1C3412C8-57C0-DBB7-7EF8-2A694EB2B7BB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9">
              <a:extLst>
                <a:ext uri="{FF2B5EF4-FFF2-40B4-BE49-F238E27FC236}">
                  <a16:creationId xmlns:a16="http://schemas.microsoft.com/office/drawing/2014/main" id="{AF6F09D5-C7DA-2817-8754-B6763D6EB01E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">
              <a:extLst>
                <a:ext uri="{FF2B5EF4-FFF2-40B4-BE49-F238E27FC236}">
                  <a16:creationId xmlns:a16="http://schemas.microsoft.com/office/drawing/2014/main" id="{821CD29F-F867-C8DB-61D1-CCEB9719A7E3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1">
              <a:extLst>
                <a:ext uri="{FF2B5EF4-FFF2-40B4-BE49-F238E27FC236}">
                  <a16:creationId xmlns:a16="http://schemas.microsoft.com/office/drawing/2014/main" id="{3A00BBED-18B7-78EA-12E2-CB556444E8CA}"/>
                </a:ext>
              </a:extLst>
            </p:cNvPr>
            <p:cNvSpPr/>
            <p:nvPr/>
          </p:nvSpPr>
          <p:spPr>
            <a:xfrm>
              <a:off x="545199" y="2731490"/>
              <a:ext cx="582820" cy="729511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2">
              <a:extLst>
                <a:ext uri="{FF2B5EF4-FFF2-40B4-BE49-F238E27FC236}">
                  <a16:creationId xmlns:a16="http://schemas.microsoft.com/office/drawing/2014/main" id="{3DD8E4C4-6346-FD67-032C-EA623B65C4EB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rgbClr val="8BC145">
                <a:lumMod val="20000"/>
                <a:lumOff val="80000"/>
              </a:srgbClr>
            </a:solidFill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7" name="Group 13">
              <a:extLst>
                <a:ext uri="{FF2B5EF4-FFF2-40B4-BE49-F238E27FC236}">
                  <a16:creationId xmlns:a16="http://schemas.microsoft.com/office/drawing/2014/main" id="{BECF88BF-C16F-2681-4199-08D3A12EBEDA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rgbClr val="F19D19">
                <a:lumMod val="20000"/>
                <a:lumOff val="80000"/>
              </a:srgbClr>
            </a:solidFill>
          </p:grpSpPr>
          <p:sp>
            <p:nvSpPr>
              <p:cNvPr id="108" name="Rectangle 14">
                <a:extLst>
                  <a:ext uri="{FF2B5EF4-FFF2-40B4-BE49-F238E27FC236}">
                    <a16:creationId xmlns:a16="http://schemas.microsoft.com/office/drawing/2014/main" id="{430153D1-CA85-75CD-3FD0-FD4CF508CA89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</a:p>
            </p:txBody>
          </p:sp>
          <p:sp>
            <p:nvSpPr>
              <p:cNvPr id="109" name="Rectangle 15">
                <a:extLst>
                  <a:ext uri="{FF2B5EF4-FFF2-40B4-BE49-F238E27FC236}">
                    <a16:creationId xmlns:a16="http://schemas.microsoft.com/office/drawing/2014/main" id="{A3294796-D02C-FA98-F484-D357AD0F21C7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002</a:t>
                </a:r>
              </a:p>
            </p:txBody>
          </p:sp>
          <p:sp>
            <p:nvSpPr>
              <p:cNvPr id="110" name="Rectangle 16">
                <a:extLst>
                  <a:ext uri="{FF2B5EF4-FFF2-40B4-BE49-F238E27FC236}">
                    <a16:creationId xmlns:a16="http://schemas.microsoft.com/office/drawing/2014/main" id="{C4C29B3C-9C86-9188-1CA3-9483EE9FD30E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</a:p>
            </p:txBody>
          </p:sp>
          <p:sp>
            <p:nvSpPr>
              <p:cNvPr id="111" name="Rectangle 17">
                <a:extLst>
                  <a:ext uri="{FF2B5EF4-FFF2-40B4-BE49-F238E27FC236}">
                    <a16:creationId xmlns:a16="http://schemas.microsoft.com/office/drawing/2014/main" id="{D8663D67-163B-9750-9D0E-ED79A19E7414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</a:p>
            </p:txBody>
          </p:sp>
          <p:sp>
            <p:nvSpPr>
              <p:cNvPr id="112" name="Rectangle 18">
                <a:extLst>
                  <a:ext uri="{FF2B5EF4-FFF2-40B4-BE49-F238E27FC236}">
                    <a16:creationId xmlns:a16="http://schemas.microsoft.com/office/drawing/2014/main" id="{73075A88-BF9F-FD6E-2E45-93F71E49E878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</a:p>
            </p:txBody>
          </p:sp>
          <p:sp>
            <p:nvSpPr>
              <p:cNvPr id="113" name="Rectangle 19">
                <a:extLst>
                  <a:ext uri="{FF2B5EF4-FFF2-40B4-BE49-F238E27FC236}">
                    <a16:creationId xmlns:a16="http://schemas.microsoft.com/office/drawing/2014/main" id="{8CBD4AC8-026F-1554-567A-79CB8D15386B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</a:p>
            </p:txBody>
          </p:sp>
          <p:sp>
            <p:nvSpPr>
              <p:cNvPr id="114" name="Rectangle 20">
                <a:extLst>
                  <a:ext uri="{FF2B5EF4-FFF2-40B4-BE49-F238E27FC236}">
                    <a16:creationId xmlns:a16="http://schemas.microsoft.com/office/drawing/2014/main" id="{BD4070ED-1D56-97CF-0505-1D8F1F82B4E4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</a:p>
            </p:txBody>
          </p:sp>
        </p:grpSp>
      </p:grpSp>
      <p:sp>
        <p:nvSpPr>
          <p:cNvPr id="173" name="Rectangle 79">
            <a:extLst>
              <a:ext uri="{FF2B5EF4-FFF2-40B4-BE49-F238E27FC236}">
                <a16:creationId xmlns:a16="http://schemas.microsoft.com/office/drawing/2014/main" id="{F64357F7-22DB-1C4B-6C8C-98CB55D9D94D}"/>
              </a:ext>
            </a:extLst>
          </p:cNvPr>
          <p:cNvSpPr/>
          <p:nvPr/>
        </p:nvSpPr>
        <p:spPr>
          <a:xfrm>
            <a:off x="8698992" y="1000396"/>
            <a:ext cx="30578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Want to show: after the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i’th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 iteration, the array is sorted by the first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 least-significant digits.</a:t>
            </a:r>
          </a:p>
        </p:txBody>
      </p:sp>
      <p:sp>
        <p:nvSpPr>
          <p:cNvPr id="174" name="TextBox 80">
            <a:extLst>
              <a:ext uri="{FF2B5EF4-FFF2-40B4-BE49-F238E27FC236}">
                <a16:creationId xmlns:a16="http://schemas.microsoft.com/office/drawing/2014/main" id="{B7410810-6CB7-40A9-9C6D-58E57F61B783}"/>
              </a:ext>
            </a:extLst>
          </p:cNvPr>
          <p:cNvSpPr txBox="1"/>
          <p:nvPr/>
        </p:nvSpPr>
        <p:spPr>
          <a:xfrm>
            <a:off x="866143" y="4060574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IH: this array is sorted by first digit.</a:t>
            </a:r>
          </a:p>
        </p:txBody>
      </p:sp>
      <p:sp>
        <p:nvSpPr>
          <p:cNvPr id="175" name="TextBox 81">
            <a:extLst>
              <a:ext uri="{FF2B5EF4-FFF2-40B4-BE49-F238E27FC236}">
                <a16:creationId xmlns:a16="http://schemas.microsoft.com/office/drawing/2014/main" id="{DBBC3C0F-22DA-4ADB-D85B-E225D1293EBC}"/>
              </a:ext>
            </a:extLst>
          </p:cNvPr>
          <p:cNvSpPr txBox="1"/>
          <p:nvPr/>
        </p:nvSpPr>
        <p:spPr>
          <a:xfrm>
            <a:off x="866143" y="6132967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Want to show: this array is sorted by 1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and 2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digits.</a:t>
            </a:r>
          </a:p>
        </p:txBody>
      </p:sp>
      <p:sp>
        <p:nvSpPr>
          <p:cNvPr id="176" name="TextBox 82">
            <a:extLst>
              <a:ext uri="{FF2B5EF4-FFF2-40B4-BE49-F238E27FC236}">
                <a16:creationId xmlns:a16="http://schemas.microsoft.com/office/drawing/2014/main" id="{2ACF17F0-2515-B8AC-7943-AB0548ED0D0E}"/>
              </a:ext>
            </a:extLst>
          </p:cNvPr>
          <p:cNvSpPr txBox="1"/>
          <p:nvPr/>
        </p:nvSpPr>
        <p:spPr>
          <a:xfrm rot="16200000">
            <a:off x="-188317" y="4960009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EXAMPLE: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</a:t>
            </a:r>
          </a:p>
        </p:txBody>
      </p:sp>
      <p:pic>
        <p:nvPicPr>
          <p:cNvPr id="177" name="Picture 86">
            <a:extLst>
              <a:ext uri="{FF2B5EF4-FFF2-40B4-BE49-F238E27FC236}">
                <a16:creationId xmlns:a16="http://schemas.microsoft.com/office/drawing/2014/main" id="{7E965550-8E1C-3059-941C-E312EAA99F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372" y="3203156"/>
            <a:ext cx="1063503" cy="1108282"/>
          </a:xfrm>
          <a:prstGeom prst="rect">
            <a:avLst/>
          </a:prstGeom>
        </p:spPr>
      </p:pic>
      <p:pic>
        <p:nvPicPr>
          <p:cNvPr id="178" name="Picture 87">
            <a:extLst>
              <a:ext uri="{FF2B5EF4-FFF2-40B4-BE49-F238E27FC236}">
                <a16:creationId xmlns:a16="http://schemas.microsoft.com/office/drawing/2014/main" id="{274BDD98-2D12-80BC-FE61-F48B2F9E58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589" y="2453843"/>
            <a:ext cx="867436" cy="903960"/>
          </a:xfrm>
          <a:prstGeom prst="rect">
            <a:avLst/>
          </a:prstGeom>
        </p:spPr>
      </p:pic>
      <p:sp>
        <p:nvSpPr>
          <p:cNvPr id="179" name="7-Point Star 91">
            <a:extLst>
              <a:ext uri="{FF2B5EF4-FFF2-40B4-BE49-F238E27FC236}">
                <a16:creationId xmlns:a16="http://schemas.microsoft.com/office/drawing/2014/main" id="{2873FFA1-F3E8-769E-32CD-D954D84BC51B}"/>
              </a:ext>
            </a:extLst>
          </p:cNvPr>
          <p:cNvSpPr/>
          <p:nvPr/>
        </p:nvSpPr>
        <p:spPr>
          <a:xfrm>
            <a:off x="3203803" y="4401177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80" name="7-Point Star 92">
            <a:extLst>
              <a:ext uri="{FF2B5EF4-FFF2-40B4-BE49-F238E27FC236}">
                <a16:creationId xmlns:a16="http://schemas.microsoft.com/office/drawing/2014/main" id="{B8B571EF-94E7-36FA-D573-3BD1E68D269C}"/>
              </a:ext>
            </a:extLst>
          </p:cNvPr>
          <p:cNvSpPr/>
          <p:nvPr/>
        </p:nvSpPr>
        <p:spPr>
          <a:xfrm>
            <a:off x="5187534" y="4162454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1" name="7-Point Star 93">
            <a:extLst>
              <a:ext uri="{FF2B5EF4-FFF2-40B4-BE49-F238E27FC236}">
                <a16:creationId xmlns:a16="http://schemas.microsoft.com/office/drawing/2014/main" id="{09409706-6379-4984-B98B-620485193EAC}"/>
              </a:ext>
            </a:extLst>
          </p:cNvPr>
          <p:cNvSpPr/>
          <p:nvPr/>
        </p:nvSpPr>
        <p:spPr>
          <a:xfrm>
            <a:off x="722816" y="4619726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2" name="7-Point Star 94">
            <a:extLst>
              <a:ext uri="{FF2B5EF4-FFF2-40B4-BE49-F238E27FC236}">
                <a16:creationId xmlns:a16="http://schemas.microsoft.com/office/drawing/2014/main" id="{FAD1AC61-7931-BDB4-5361-BF98D13E6505}"/>
              </a:ext>
            </a:extLst>
          </p:cNvPr>
          <p:cNvSpPr/>
          <p:nvPr/>
        </p:nvSpPr>
        <p:spPr>
          <a:xfrm>
            <a:off x="1430768" y="5162709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83" name="7-Point Star 95">
            <a:extLst>
              <a:ext uri="{FF2B5EF4-FFF2-40B4-BE49-F238E27FC236}">
                <a16:creationId xmlns:a16="http://schemas.microsoft.com/office/drawing/2014/main" id="{AFB0FCAB-FDDA-1647-D66B-3758E1FDBDE5}"/>
              </a:ext>
            </a:extLst>
          </p:cNvPr>
          <p:cNvSpPr/>
          <p:nvPr/>
        </p:nvSpPr>
        <p:spPr>
          <a:xfrm>
            <a:off x="852758" y="5753263"/>
            <a:ext cx="529596" cy="463741"/>
          </a:xfrm>
          <a:prstGeom prst="star7">
            <a:avLst/>
          </a:prstGeom>
          <a:solidFill>
            <a:srgbClr val="DE6769"/>
          </a:solidFill>
          <a:ln w="15875" cap="flat" cmpd="sng" algn="ctr">
            <a:solidFill>
              <a:srgbClr val="DE676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84" name="7-Point Star 96">
            <a:extLst>
              <a:ext uri="{FF2B5EF4-FFF2-40B4-BE49-F238E27FC236}">
                <a16:creationId xmlns:a16="http://schemas.microsoft.com/office/drawing/2014/main" id="{E59A3A47-3298-D861-B998-8AE48C4A7713}"/>
              </a:ext>
            </a:extLst>
          </p:cNvPr>
          <p:cNvSpPr/>
          <p:nvPr/>
        </p:nvSpPr>
        <p:spPr>
          <a:xfrm>
            <a:off x="2939005" y="5761339"/>
            <a:ext cx="529596" cy="463741"/>
          </a:xfrm>
          <a:prstGeom prst="star7">
            <a:avLst/>
          </a:prstGeom>
          <a:solidFill>
            <a:srgbClr val="FFFF00"/>
          </a:solidFill>
          <a:ln w="15875" cap="flat" cmpd="sng" algn="ctr">
            <a:solidFill>
              <a:srgbClr val="F19D19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5" name="TextBox 88">
            <a:extLst>
              <a:ext uri="{FF2B5EF4-FFF2-40B4-BE49-F238E27FC236}">
                <a16:creationId xmlns:a16="http://schemas.microsoft.com/office/drawing/2014/main" id="{B7702DD7-9CD2-CE53-4B5E-4B877E654809}"/>
              </a:ext>
            </a:extLst>
          </p:cNvPr>
          <p:cNvSpPr txBox="1"/>
          <p:nvPr/>
        </p:nvSpPr>
        <p:spPr>
          <a:xfrm>
            <a:off x="6741950" y="2169421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Aka, we want to show that for any x and y so that x belongs before y, we put x before y.</a:t>
            </a:r>
          </a:p>
        </p:txBody>
      </p:sp>
      <p:sp>
        <p:nvSpPr>
          <p:cNvPr id="186" name="Slide Number Placeholder 4">
            <a:extLst>
              <a:ext uri="{FF2B5EF4-FFF2-40B4-BE49-F238E27FC236}">
                <a16:creationId xmlns:a16="http://schemas.microsoft.com/office/drawing/2014/main" id="{2B4FEE75-F905-496C-20C6-BAA9BC5C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p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C6AFA0-FAF2-44DB-6A61-A4EC2D01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100"/>
              </a:lnSpc>
            </a:pPr>
            <a:r>
              <a:rPr lang="en-US" altLang="zh-CN" sz="2600" dirty="0"/>
              <a:t>After the </a:t>
            </a:r>
            <a:r>
              <a:rPr lang="en-US" altLang="zh-CN" sz="2600" dirty="0" err="1"/>
              <a:t>i’th</a:t>
            </a:r>
            <a:r>
              <a:rPr lang="en-US" altLang="zh-CN" sz="2600" dirty="0"/>
              <a:t> iteration, sorted by the first </a:t>
            </a:r>
            <a:r>
              <a:rPr lang="en-US" altLang="zh-CN" sz="2600" dirty="0" err="1"/>
              <a:t>i</a:t>
            </a:r>
            <a:r>
              <a:rPr lang="en-US" altLang="zh-CN" sz="2600" dirty="0"/>
              <a:t> least-significant digits</a:t>
            </a:r>
            <a:endParaRPr lang="zh-CN" alt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904270"/>
            <a:ext cx="10515600" cy="4680000"/>
          </a:xfrm>
        </p:spPr>
        <p:txBody>
          <a:bodyPr>
            <a:noAutofit/>
          </a:bodyPr>
          <a:lstStyle/>
          <a:p>
            <a:r>
              <a:rPr lang="en-US" sz="2400" dirty="0"/>
              <a:t>Let x=[x</a:t>
            </a:r>
            <a:r>
              <a:rPr lang="en-US" sz="2400" baseline="-25000" dirty="0"/>
              <a:t>d</a:t>
            </a:r>
            <a:r>
              <a:rPr lang="en-US" sz="2400" dirty="0"/>
              <a:t>x</a:t>
            </a:r>
            <a:r>
              <a:rPr lang="en-US" sz="2400" baseline="-25000" dirty="0"/>
              <a:t>d-1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and y=[y</a:t>
            </a:r>
            <a:r>
              <a:rPr lang="en-US" sz="2400" baseline="-25000" dirty="0"/>
              <a:t>d</a:t>
            </a:r>
            <a:r>
              <a:rPr lang="en-US" sz="2400" dirty="0"/>
              <a:t>y</a:t>
            </a:r>
            <a:r>
              <a:rPr lang="en-US" sz="2400" baseline="-25000" dirty="0"/>
              <a:t>d-1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 be any </a:t>
            </a:r>
            <a:r>
              <a:rPr lang="en-US" sz="2400" dirty="0" err="1"/>
              <a:t>x,y</a:t>
            </a:r>
            <a:r>
              <a:rPr lang="en-US" sz="2400" dirty="0"/>
              <a:t>.</a:t>
            </a:r>
          </a:p>
          <a:p>
            <a:r>
              <a:rPr lang="en-US" sz="2400" dirty="0"/>
              <a:t>Suppose [x</a:t>
            </a:r>
            <a:r>
              <a:rPr lang="en-US" sz="2400" baseline="-25000" dirty="0"/>
              <a:t>i</a:t>
            </a:r>
            <a:r>
              <a:rPr lang="en-US" sz="2400" dirty="0"/>
              <a:t>x</a:t>
            </a:r>
            <a:r>
              <a:rPr lang="en-US" sz="2400" baseline="-25000" dirty="0"/>
              <a:t>i-1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&lt; [y</a:t>
            </a:r>
            <a:r>
              <a:rPr lang="en-US" sz="2400" baseline="-25000" dirty="0"/>
              <a:t>i</a:t>
            </a:r>
            <a:r>
              <a:rPr lang="en-US" sz="2400" dirty="0"/>
              <a:t>y</a:t>
            </a:r>
            <a:r>
              <a:rPr lang="en-US" sz="2400" baseline="-25000" dirty="0"/>
              <a:t>i-1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].</a:t>
            </a:r>
          </a:p>
          <a:p>
            <a:r>
              <a:rPr lang="en-US" sz="2400" dirty="0"/>
              <a:t>Want to show that x appears before y at end of </a:t>
            </a:r>
            <a:r>
              <a:rPr lang="en-US" sz="2400" dirty="0" err="1"/>
              <a:t>i’th</a:t>
            </a:r>
            <a:r>
              <a:rPr lang="en-US" sz="2400" dirty="0"/>
              <a:t> iteration.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CASE 1: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&lt;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. </a:t>
            </a:r>
          </a:p>
          <a:p>
            <a:pPr lvl="1"/>
            <a:r>
              <a:rPr lang="en-US" dirty="0"/>
              <a:t>x appears in an earlier bucket than y, so x appears before y after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CASE 2: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=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. </a:t>
            </a:r>
          </a:p>
          <a:p>
            <a:pPr lvl="1"/>
            <a:r>
              <a:rPr lang="en-US" dirty="0"/>
              <a:t>x and y end up in the same bucket. </a:t>
            </a:r>
          </a:p>
          <a:p>
            <a:pPr lvl="1"/>
            <a:r>
              <a:rPr lang="en-US" dirty="0"/>
              <a:t>In this case, [x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], so by the inductive hypothesis, x appeared before y after i-1’st iteration. </a:t>
            </a:r>
          </a:p>
          <a:p>
            <a:pPr lvl="1"/>
            <a:r>
              <a:rPr lang="en-US" dirty="0"/>
              <a:t>Then x was placed into the bucket before y was, so it also comes out of the bucket before y does.  </a:t>
            </a:r>
          </a:p>
          <a:p>
            <a:pPr lvl="2"/>
            <a:r>
              <a:rPr lang="en-US" dirty="0"/>
              <a:t>Recall that the buckets are FIFO queues.  </a:t>
            </a:r>
          </a:p>
          <a:p>
            <a:pPr lvl="1"/>
            <a:r>
              <a:rPr lang="en-US" dirty="0"/>
              <a:t>So x appears before y in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AAEB53C-BDF6-D45A-B4E9-9183A732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C2D8A-2507-6C4D-BD96-47AA40B75D77}"/>
              </a:ext>
            </a:extLst>
          </p:cNvPr>
          <p:cNvSpPr txBox="1"/>
          <p:nvPr/>
        </p:nvSpPr>
        <p:spPr>
          <a:xfrm>
            <a:off x="9445774" y="1079863"/>
            <a:ext cx="1770993" cy="923330"/>
          </a:xfrm>
          <a:prstGeom prst="rect">
            <a:avLst/>
          </a:prstGeom>
          <a:noFill/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 SKIPPED IN CLASS.  Here for reference.</a:t>
            </a:r>
          </a:p>
        </p:txBody>
      </p:sp>
    </p:spTree>
    <p:extLst>
      <p:ext uri="{BB962C8B-B14F-4D97-AF65-F5344CB8AC3E}">
        <p14:creationId xmlns:p14="http://schemas.microsoft.com/office/powerpoint/2010/main" val="9416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Inductive step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7D8B8AB-2BDE-15C6-42BF-1DDDD1A5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0FAE9BF-8C14-2D8C-845A-D400E9EA385E}"/>
              </a:ext>
            </a:extLst>
          </p:cNvPr>
          <p:cNvSpPr/>
          <p:nvPr/>
        </p:nvSpPr>
        <p:spPr>
          <a:xfrm>
            <a:off x="9028731" y="830869"/>
            <a:ext cx="30542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Inductive hypothesis: 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After the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k’th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 iteration, the array is sorted by the first k least-significant digits.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2189865-B8CF-60AE-7F5B-EEF4CD84DE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21" y="2842087"/>
            <a:ext cx="867436" cy="903960"/>
          </a:xfrm>
          <a:prstGeom prst="rect">
            <a:avLst/>
          </a:prstGeom>
        </p:spPr>
      </p:pic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CB6EE02A-55C9-6F2B-232E-55C7C85B3139}"/>
              </a:ext>
            </a:extLst>
          </p:cNvPr>
          <p:cNvSpPr txBox="1">
            <a:spLocks/>
          </p:cNvSpPr>
          <p:nvPr/>
        </p:nvSpPr>
        <p:spPr>
          <a:xfrm>
            <a:off x="592112" y="1228569"/>
            <a:ext cx="861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show: if IH holds for k=i-1, then it holds for k=i.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that after the i-1’st iteration, the array is sorted by the first i-1 least-significant digits.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show that after the i’th iteration, the array is sorted by the first i least-significant digits.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6F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">
            <a:extLst>
              <a:ext uri="{FF2B5EF4-FFF2-40B4-BE49-F238E27FC236}">
                <a16:creationId xmlns:a16="http://schemas.microsoft.com/office/drawing/2014/main" id="{5DA9F91E-9E4B-E3FA-4A94-CE50FE254D70}"/>
              </a:ext>
            </a:extLst>
          </p:cNvPr>
          <p:cNvGrpSpPr/>
          <p:nvPr/>
        </p:nvGrpSpPr>
        <p:grpSpPr>
          <a:xfrm>
            <a:off x="222779" y="3718024"/>
            <a:ext cx="8816582" cy="2441725"/>
            <a:chOff x="100859" y="4506149"/>
            <a:chExt cx="8816582" cy="2441725"/>
          </a:xfrm>
        </p:grpSpPr>
        <p:grpSp>
          <p:nvGrpSpPr>
            <p:cNvPr id="91" name="Group 9">
              <a:extLst>
                <a:ext uri="{FF2B5EF4-FFF2-40B4-BE49-F238E27FC236}">
                  <a16:creationId xmlns:a16="http://schemas.microsoft.com/office/drawing/2014/main" id="{175CB517-1F01-D0A7-F3A4-526956BBD49E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95" name="Group 13">
                <a:extLst>
                  <a:ext uri="{FF2B5EF4-FFF2-40B4-BE49-F238E27FC236}">
                    <a16:creationId xmlns:a16="http://schemas.microsoft.com/office/drawing/2014/main" id="{E7B9BCA9-3A14-E532-B286-6B333A8073ED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353257"/>
                <a:chOff x="498508" y="2946162"/>
                <a:chExt cx="8093722" cy="2353257"/>
              </a:xfrm>
            </p:grpSpPr>
            <p:grpSp>
              <p:nvGrpSpPr>
                <p:cNvPr id="119" name="Group 37">
                  <a:extLst>
                    <a:ext uri="{FF2B5EF4-FFF2-40B4-BE49-F238E27FC236}">
                      <a16:creationId xmlns:a16="http://schemas.microsoft.com/office/drawing/2014/main" id="{55F7583E-8E1B-C5FD-5406-46649D228E8C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134" name="Group 52">
                    <a:extLst>
                      <a:ext uri="{FF2B5EF4-FFF2-40B4-BE49-F238E27FC236}">
                        <a16:creationId xmlns:a16="http://schemas.microsoft.com/office/drawing/2014/main" id="{D9FE4931-C437-9F3F-AB82-D2920D16BEF5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67" name="Straight Connector 85">
                      <a:extLst>
                        <a:ext uri="{FF2B5EF4-FFF2-40B4-BE49-F238E27FC236}">
                          <a16:creationId xmlns:a16="http://schemas.microsoft.com/office/drawing/2014/main" id="{A5072497-6355-BC2A-B884-C775E043948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8" name="Straight Connector 86">
                      <a:extLst>
                        <a:ext uri="{FF2B5EF4-FFF2-40B4-BE49-F238E27FC236}">
                          <a16:creationId xmlns:a16="http://schemas.microsoft.com/office/drawing/2014/main" id="{2002E937-2B0A-2FE8-96BD-A9FAD438490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9" name="Straight Connector 87">
                      <a:extLst>
                        <a:ext uri="{FF2B5EF4-FFF2-40B4-BE49-F238E27FC236}">
                          <a16:creationId xmlns:a16="http://schemas.microsoft.com/office/drawing/2014/main" id="{958F16EA-F565-21C5-EFBF-C309369AD9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35" name="Group 53">
                    <a:extLst>
                      <a:ext uri="{FF2B5EF4-FFF2-40B4-BE49-F238E27FC236}">
                        <a16:creationId xmlns:a16="http://schemas.microsoft.com/office/drawing/2014/main" id="{24429026-CB10-5A73-BBD2-425AC4567852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64" name="Straight Connector 82">
                      <a:extLst>
                        <a:ext uri="{FF2B5EF4-FFF2-40B4-BE49-F238E27FC236}">
                          <a16:creationId xmlns:a16="http://schemas.microsoft.com/office/drawing/2014/main" id="{6D126DD8-21DF-91ED-C13E-0899B1D902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5" name="Straight Connector 83">
                      <a:extLst>
                        <a:ext uri="{FF2B5EF4-FFF2-40B4-BE49-F238E27FC236}">
                          <a16:creationId xmlns:a16="http://schemas.microsoft.com/office/drawing/2014/main" id="{E82C535F-D695-777F-A65C-CE5665E7BB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6" name="Straight Connector 84">
                      <a:extLst>
                        <a:ext uri="{FF2B5EF4-FFF2-40B4-BE49-F238E27FC236}">
                          <a16:creationId xmlns:a16="http://schemas.microsoft.com/office/drawing/2014/main" id="{2D8B4F8E-1118-C915-A233-566EB496503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36" name="Group 54">
                    <a:extLst>
                      <a:ext uri="{FF2B5EF4-FFF2-40B4-BE49-F238E27FC236}">
                        <a16:creationId xmlns:a16="http://schemas.microsoft.com/office/drawing/2014/main" id="{09498033-6D60-C5B3-FBC1-93988585D0A3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61" name="Straight Connector 79">
                      <a:extLst>
                        <a:ext uri="{FF2B5EF4-FFF2-40B4-BE49-F238E27FC236}">
                          <a16:creationId xmlns:a16="http://schemas.microsoft.com/office/drawing/2014/main" id="{2A841AF7-800D-00A2-B1C9-B00E3BD163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2" name="Straight Connector 80">
                      <a:extLst>
                        <a:ext uri="{FF2B5EF4-FFF2-40B4-BE49-F238E27FC236}">
                          <a16:creationId xmlns:a16="http://schemas.microsoft.com/office/drawing/2014/main" id="{7459B51B-04BB-B2D5-AC9E-9F66F8DB50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3" name="Straight Connector 81">
                      <a:extLst>
                        <a:ext uri="{FF2B5EF4-FFF2-40B4-BE49-F238E27FC236}">
                          <a16:creationId xmlns:a16="http://schemas.microsoft.com/office/drawing/2014/main" id="{F791B6AD-1E33-F5B2-DDF4-2532988270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37" name="Group 55">
                    <a:extLst>
                      <a:ext uri="{FF2B5EF4-FFF2-40B4-BE49-F238E27FC236}">
                        <a16:creationId xmlns:a16="http://schemas.microsoft.com/office/drawing/2014/main" id="{DB06B3AD-48F3-CB64-C506-5D142A374248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8" name="Straight Connector 76">
                      <a:extLst>
                        <a:ext uri="{FF2B5EF4-FFF2-40B4-BE49-F238E27FC236}">
                          <a16:creationId xmlns:a16="http://schemas.microsoft.com/office/drawing/2014/main" id="{8A142931-CE91-F93E-B615-901E90E8C8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9" name="Straight Connector 77">
                      <a:extLst>
                        <a:ext uri="{FF2B5EF4-FFF2-40B4-BE49-F238E27FC236}">
                          <a16:creationId xmlns:a16="http://schemas.microsoft.com/office/drawing/2014/main" id="{DB1C8421-9D63-DA49-1BD4-BE11A2CC0A2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60" name="Straight Connector 78">
                      <a:extLst>
                        <a:ext uri="{FF2B5EF4-FFF2-40B4-BE49-F238E27FC236}">
                          <a16:creationId xmlns:a16="http://schemas.microsoft.com/office/drawing/2014/main" id="{43C1DA76-EB78-EE60-D6B7-F0A7B24C57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38" name="Group 56">
                    <a:extLst>
                      <a:ext uri="{FF2B5EF4-FFF2-40B4-BE49-F238E27FC236}">
                        <a16:creationId xmlns:a16="http://schemas.microsoft.com/office/drawing/2014/main" id="{10830A13-6776-951B-6DAB-29A1D1EA4A33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5" name="Straight Connector 73">
                      <a:extLst>
                        <a:ext uri="{FF2B5EF4-FFF2-40B4-BE49-F238E27FC236}">
                          <a16:creationId xmlns:a16="http://schemas.microsoft.com/office/drawing/2014/main" id="{645F01F5-889C-79D6-CA1C-3BCC8497F6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6" name="Straight Connector 74">
                      <a:extLst>
                        <a:ext uri="{FF2B5EF4-FFF2-40B4-BE49-F238E27FC236}">
                          <a16:creationId xmlns:a16="http://schemas.microsoft.com/office/drawing/2014/main" id="{DF5E8A99-3809-E53A-AE51-112D9E0F716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7" name="Straight Connector 75">
                      <a:extLst>
                        <a:ext uri="{FF2B5EF4-FFF2-40B4-BE49-F238E27FC236}">
                          <a16:creationId xmlns:a16="http://schemas.microsoft.com/office/drawing/2014/main" id="{8CDE648B-DCCA-50FB-CA89-9A892864A49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39" name="Group 57">
                    <a:extLst>
                      <a:ext uri="{FF2B5EF4-FFF2-40B4-BE49-F238E27FC236}">
                        <a16:creationId xmlns:a16="http://schemas.microsoft.com/office/drawing/2014/main" id="{06D40A3A-FACF-B2C6-4CFA-F2671E69C2F5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2" name="Straight Connector 70">
                      <a:extLst>
                        <a:ext uri="{FF2B5EF4-FFF2-40B4-BE49-F238E27FC236}">
                          <a16:creationId xmlns:a16="http://schemas.microsoft.com/office/drawing/2014/main" id="{A9FCEBE1-6D21-606D-06BC-157BA1F58A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3" name="Straight Connector 71">
                      <a:extLst>
                        <a:ext uri="{FF2B5EF4-FFF2-40B4-BE49-F238E27FC236}">
                          <a16:creationId xmlns:a16="http://schemas.microsoft.com/office/drawing/2014/main" id="{D99821BA-ACF4-5059-DE55-9F2E8CB12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4" name="Straight Connector 72">
                      <a:extLst>
                        <a:ext uri="{FF2B5EF4-FFF2-40B4-BE49-F238E27FC236}">
                          <a16:creationId xmlns:a16="http://schemas.microsoft.com/office/drawing/2014/main" id="{D2898803-A9C9-2436-D017-A2738EC9C0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40" name="Group 58">
                    <a:extLst>
                      <a:ext uri="{FF2B5EF4-FFF2-40B4-BE49-F238E27FC236}">
                        <a16:creationId xmlns:a16="http://schemas.microsoft.com/office/drawing/2014/main" id="{249CCB88-7695-1BF0-C4B6-6473E025DE48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9" name="Straight Connector 67">
                      <a:extLst>
                        <a:ext uri="{FF2B5EF4-FFF2-40B4-BE49-F238E27FC236}">
                          <a16:creationId xmlns:a16="http://schemas.microsoft.com/office/drawing/2014/main" id="{F39315E9-C78A-F56F-D304-7D859044A0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0" name="Straight Connector 68">
                      <a:extLst>
                        <a:ext uri="{FF2B5EF4-FFF2-40B4-BE49-F238E27FC236}">
                          <a16:creationId xmlns:a16="http://schemas.microsoft.com/office/drawing/2014/main" id="{40FBCEC1-AC26-C816-F673-75666F06B6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1" name="Straight Connector 69">
                      <a:extLst>
                        <a:ext uri="{FF2B5EF4-FFF2-40B4-BE49-F238E27FC236}">
                          <a16:creationId xmlns:a16="http://schemas.microsoft.com/office/drawing/2014/main" id="{493E97D8-C5DF-E0B5-2B16-FEFE62A274E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41" name="Group 59">
                    <a:extLst>
                      <a:ext uri="{FF2B5EF4-FFF2-40B4-BE49-F238E27FC236}">
                        <a16:creationId xmlns:a16="http://schemas.microsoft.com/office/drawing/2014/main" id="{2D102C9D-226D-0144-B039-D6EE51CDD907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6" name="Straight Connector 64">
                      <a:extLst>
                        <a:ext uri="{FF2B5EF4-FFF2-40B4-BE49-F238E27FC236}">
                          <a16:creationId xmlns:a16="http://schemas.microsoft.com/office/drawing/2014/main" id="{99D6CDF2-913D-6425-B318-B9256D8EEA4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7" name="Straight Connector 65">
                      <a:extLst>
                        <a:ext uri="{FF2B5EF4-FFF2-40B4-BE49-F238E27FC236}">
                          <a16:creationId xmlns:a16="http://schemas.microsoft.com/office/drawing/2014/main" id="{E4FFD3D0-32F4-033C-B1BE-67F77FC6E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8" name="Straight Connector 66">
                      <a:extLst>
                        <a:ext uri="{FF2B5EF4-FFF2-40B4-BE49-F238E27FC236}">
                          <a16:creationId xmlns:a16="http://schemas.microsoft.com/office/drawing/2014/main" id="{04DD4D73-86A8-D44C-FBEC-F5D98529190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grpSp>
                <p:nvGrpSpPr>
                  <p:cNvPr id="142" name="Group 60">
                    <a:extLst>
                      <a:ext uri="{FF2B5EF4-FFF2-40B4-BE49-F238E27FC236}">
                        <a16:creationId xmlns:a16="http://schemas.microsoft.com/office/drawing/2014/main" id="{68481AB6-F297-2642-4F3C-C121B076098E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3" name="Straight Connector 61">
                      <a:extLst>
                        <a:ext uri="{FF2B5EF4-FFF2-40B4-BE49-F238E27FC236}">
                          <a16:creationId xmlns:a16="http://schemas.microsoft.com/office/drawing/2014/main" id="{CB38D7DE-E348-8211-7794-E2775D0E01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4" name="Straight Connector 62">
                      <a:extLst>
                        <a:ext uri="{FF2B5EF4-FFF2-40B4-BE49-F238E27FC236}">
                          <a16:creationId xmlns:a16="http://schemas.microsoft.com/office/drawing/2014/main" id="{AB9AE943-B181-600A-4644-1B7BE5DF26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5" name="Straight Connector 63">
                      <a:extLst>
                        <a:ext uri="{FF2B5EF4-FFF2-40B4-BE49-F238E27FC236}">
                          <a16:creationId xmlns:a16="http://schemas.microsoft.com/office/drawing/2014/main" id="{6287CBCF-2B12-80AD-CE8B-D71E8FDB5B5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noFill/>
                    <a:ln w="63500" cap="flat" cmpd="sng" algn="ctr">
                      <a:solidFill>
                        <a:srgbClr val="1D9A78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grpSp>
              <p:nvGrpSpPr>
                <p:cNvPr id="120" name="Group 38">
                  <a:extLst>
                    <a:ext uri="{FF2B5EF4-FFF2-40B4-BE49-F238E27FC236}">
                      <a16:creationId xmlns:a16="http://schemas.microsoft.com/office/drawing/2014/main" id="{7F06131D-FCDC-B60E-8A35-970CB72449F2}"/>
                    </a:ext>
                  </a:extLst>
                </p:cNvPr>
                <p:cNvGrpSpPr/>
                <p:nvPr/>
              </p:nvGrpSpPr>
              <p:grpSpPr>
                <a:xfrm>
                  <a:off x="1487296" y="4333502"/>
                  <a:ext cx="6970328" cy="965917"/>
                  <a:chOff x="599401" y="5697462"/>
                  <a:chExt cx="7987172" cy="965917"/>
                </a:xfrm>
              </p:grpSpPr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E51A3734-F0CD-C842-CDE5-659CA723C03B}"/>
                      </a:ext>
                    </a:extLst>
                  </p:cNvPr>
                  <p:cNvSpPr/>
                  <p:nvPr/>
                </p:nvSpPr>
                <p:spPr>
                  <a:xfrm>
                    <a:off x="599401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1</a:t>
                    </a:r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BE7C9BA9-ADFE-52EA-DC78-89133AFFFCF4}"/>
                      </a:ext>
                    </a:extLst>
                  </p:cNvPr>
                  <p:cNvSpPr/>
                  <p:nvPr/>
                </p:nvSpPr>
                <p:spPr>
                  <a:xfrm>
                    <a:off x="1599844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2</a:t>
                    </a:r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C3A396A2-23C5-C26C-B73A-E5A70968273D}"/>
                      </a:ext>
                    </a:extLst>
                  </p:cNvPr>
                  <p:cNvSpPr/>
                  <p:nvPr/>
                </p:nvSpPr>
                <p:spPr>
                  <a:xfrm>
                    <a:off x="2501309" y="5787148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3</a:t>
                    </a:r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FCEE8F98-A712-D0B7-2967-2D2FBCE955D7}"/>
                      </a:ext>
                    </a:extLst>
                  </p:cNvPr>
                  <p:cNvSpPr/>
                  <p:nvPr/>
                </p:nvSpPr>
                <p:spPr>
                  <a:xfrm>
                    <a:off x="3491597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4</a:t>
                    </a:r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56BF0A3F-C123-3BB1-6A4C-4D8DC227F143}"/>
                      </a:ext>
                    </a:extLst>
                  </p:cNvPr>
                  <p:cNvSpPr/>
                  <p:nvPr/>
                </p:nvSpPr>
                <p:spPr>
                  <a:xfrm>
                    <a:off x="4492043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5</a:t>
                    </a:r>
                  </a:p>
                </p:txBody>
              </p:sp>
              <p:sp>
                <p:nvSpPr>
                  <p:cNvPr id="130" name="Rectangle 48">
                    <a:extLst>
                      <a:ext uri="{FF2B5EF4-FFF2-40B4-BE49-F238E27FC236}">
                        <a16:creationId xmlns:a16="http://schemas.microsoft.com/office/drawing/2014/main" id="{0C7B54A7-6342-4044-AF6B-107F77795645}"/>
                      </a:ext>
                    </a:extLst>
                  </p:cNvPr>
                  <p:cNvSpPr/>
                  <p:nvPr/>
                </p:nvSpPr>
                <p:spPr>
                  <a:xfrm>
                    <a:off x="5492485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6</a:t>
                    </a:r>
                  </a:p>
                </p:txBody>
              </p:sp>
              <p:sp>
                <p:nvSpPr>
                  <p:cNvPr id="131" name="Rectangle 49">
                    <a:extLst>
                      <a:ext uri="{FF2B5EF4-FFF2-40B4-BE49-F238E27FC236}">
                        <a16:creationId xmlns:a16="http://schemas.microsoft.com/office/drawing/2014/main" id="{7F0F1A71-3DA7-01F8-5A64-0FCB83C9EBBA}"/>
                      </a:ext>
                    </a:extLst>
                  </p:cNvPr>
                  <p:cNvSpPr/>
                  <p:nvPr/>
                </p:nvSpPr>
                <p:spPr>
                  <a:xfrm>
                    <a:off x="6425229" y="5700524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7</a:t>
                    </a:r>
                  </a:p>
                </p:txBody>
              </p:sp>
              <p:sp>
                <p:nvSpPr>
                  <p:cNvPr id="132" name="Rectangle 50">
                    <a:extLst>
                      <a:ext uri="{FF2B5EF4-FFF2-40B4-BE49-F238E27FC236}">
                        <a16:creationId xmlns:a16="http://schemas.microsoft.com/office/drawing/2014/main" id="{6879E218-E9E2-C936-1387-E6BE8A19C6F1}"/>
                      </a:ext>
                    </a:extLst>
                  </p:cNvPr>
                  <p:cNvSpPr/>
                  <p:nvPr/>
                </p:nvSpPr>
                <p:spPr>
                  <a:xfrm>
                    <a:off x="7357970" y="5697462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8</a:t>
                    </a:r>
                  </a:p>
                </p:txBody>
              </p:sp>
              <p:sp>
                <p:nvSpPr>
                  <p:cNvPr id="133" name="Rectangle 51">
                    <a:extLst>
                      <a:ext uri="{FF2B5EF4-FFF2-40B4-BE49-F238E27FC236}">
                        <a16:creationId xmlns:a16="http://schemas.microsoft.com/office/drawing/2014/main" id="{2DE2ECE3-EDF5-77DE-589A-2A12918191DA}"/>
                      </a:ext>
                    </a:extLst>
                  </p:cNvPr>
                  <p:cNvSpPr/>
                  <p:nvPr/>
                </p:nvSpPr>
                <p:spPr>
                  <a:xfrm>
                    <a:off x="8262183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9</a:t>
                    </a:r>
                  </a:p>
                </p:txBody>
              </p:sp>
            </p:grpSp>
            <p:cxnSp>
              <p:nvCxnSpPr>
                <p:cNvPr id="121" name="Straight Connector 39">
                  <a:extLst>
                    <a:ext uri="{FF2B5EF4-FFF2-40B4-BE49-F238E27FC236}">
                      <a16:creationId xmlns:a16="http://schemas.microsoft.com/office/drawing/2014/main" id="{F36FD4C5-5D87-E588-F7C8-4E1576C52407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noFill/>
                <a:ln w="635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2" name="Straight Connector 40">
                  <a:extLst>
                    <a:ext uri="{FF2B5EF4-FFF2-40B4-BE49-F238E27FC236}">
                      <a16:creationId xmlns:a16="http://schemas.microsoft.com/office/drawing/2014/main" id="{8F926CE8-FB6C-3089-62F2-48A547DCBE2D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noFill/>
                <a:ln w="635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3" name="Straight Connector 41">
                  <a:extLst>
                    <a:ext uri="{FF2B5EF4-FFF2-40B4-BE49-F238E27FC236}">
                      <a16:creationId xmlns:a16="http://schemas.microsoft.com/office/drawing/2014/main" id="{B7E3067C-6012-134A-7CDA-A967A77C6706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noFill/>
                <a:ln w="635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24" name="TextBox 42">
                  <a:extLst>
                    <a:ext uri="{FF2B5EF4-FFF2-40B4-BE49-F238E27FC236}">
                      <a16:creationId xmlns:a16="http://schemas.microsoft.com/office/drawing/2014/main" id="{4F6B5E74-2EED-2C33-2E71-CEC9B601511E}"/>
                    </a:ext>
                  </a:extLst>
                </p:cNvPr>
                <p:cNvSpPr txBox="1"/>
                <p:nvPr/>
              </p:nvSpPr>
              <p:spPr>
                <a:xfrm>
                  <a:off x="609183" y="4423186"/>
                  <a:ext cx="431187" cy="874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0</a:t>
                  </a:r>
                </a:p>
              </p:txBody>
            </p:sp>
          </p:grpSp>
          <p:grpSp>
            <p:nvGrpSpPr>
              <p:cNvPr id="96" name="Group 14">
                <a:extLst>
                  <a:ext uri="{FF2B5EF4-FFF2-40B4-BE49-F238E27FC236}">
                    <a16:creationId xmlns:a16="http://schemas.microsoft.com/office/drawing/2014/main" id="{5F4AEEB8-F00B-CA3D-7D72-30F21ECEE706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rgbClr val="8BC145">
                  <a:lumMod val="20000"/>
                  <a:lumOff val="80000"/>
                </a:srgbClr>
              </a:solidFill>
            </p:grpSpPr>
            <p:sp>
              <p:nvSpPr>
                <p:cNvPr id="112" name="Rectangle 30">
                  <a:extLst>
                    <a:ext uri="{FF2B5EF4-FFF2-40B4-BE49-F238E27FC236}">
                      <a16:creationId xmlns:a16="http://schemas.microsoft.com/office/drawing/2014/main" id="{F1AF7C86-8031-D4D5-EE71-C51AE6DCE798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050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Rectangle 31">
                  <a:extLst>
                    <a:ext uri="{FF2B5EF4-FFF2-40B4-BE49-F238E27FC236}">
                      <a16:creationId xmlns:a16="http://schemas.microsoft.com/office/drawing/2014/main" id="{286C0A86-BE8C-9E48-2B82-2E2349436B37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021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 32">
                  <a:extLst>
                    <a:ext uri="{FF2B5EF4-FFF2-40B4-BE49-F238E27FC236}">
                      <a16:creationId xmlns:a16="http://schemas.microsoft.com/office/drawing/2014/main" id="{0054A0AF-3581-9483-267D-76778FD34248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101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 33">
                  <a:extLst>
                    <a:ext uri="{FF2B5EF4-FFF2-40B4-BE49-F238E27FC236}">
                      <a16:creationId xmlns:a16="http://schemas.microsoft.com/office/drawing/2014/main" id="{7D680179-7F63-57D4-480D-9963BBCB9769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002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Rectangle 34">
                  <a:extLst>
                    <a:ext uri="{FF2B5EF4-FFF2-40B4-BE49-F238E27FC236}">
                      <a16:creationId xmlns:a16="http://schemas.microsoft.com/office/drawing/2014/main" id="{88B7CFA3-93EA-A85A-1B94-C342A2EAB83A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013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35">
                  <a:extLst>
                    <a:ext uri="{FF2B5EF4-FFF2-40B4-BE49-F238E27FC236}">
                      <a16:creationId xmlns:a16="http://schemas.microsoft.com/office/drawing/2014/main" id="{9A0A673E-6857-9F02-5F10-CCF82510F694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234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36">
                  <a:extLst>
                    <a:ext uri="{FF2B5EF4-FFF2-40B4-BE49-F238E27FC236}">
                      <a16:creationId xmlns:a16="http://schemas.microsoft.com/office/drawing/2014/main" id="{DC1758A1-9DF4-3B60-2C73-2B8F3355156D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 cap="flat" cmpd="sng" algn="ctr">
                  <a:solidFill>
                    <a:srgbClr val="1D9A7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345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C695A3D2-D82A-AC76-71FF-F19070BEFEE0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050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16">
                <a:extLst>
                  <a:ext uri="{FF2B5EF4-FFF2-40B4-BE49-F238E27FC236}">
                    <a16:creationId xmlns:a16="http://schemas.microsoft.com/office/drawing/2014/main" id="{B30E9D84-8BBE-D6BD-4592-E6053CC3367D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021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17">
                <a:extLst>
                  <a:ext uri="{FF2B5EF4-FFF2-40B4-BE49-F238E27FC236}">
                    <a16:creationId xmlns:a16="http://schemas.microsoft.com/office/drawing/2014/main" id="{F6D5586F-B8D7-F9C3-F96B-0E352C6C9368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013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18">
                <a:extLst>
                  <a:ext uri="{FF2B5EF4-FFF2-40B4-BE49-F238E27FC236}">
                    <a16:creationId xmlns:a16="http://schemas.microsoft.com/office/drawing/2014/main" id="{00B60C99-9BD2-B312-303F-342150BFBB1D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101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19">
                <a:extLst>
                  <a:ext uri="{FF2B5EF4-FFF2-40B4-BE49-F238E27FC236}">
                    <a16:creationId xmlns:a16="http://schemas.microsoft.com/office/drawing/2014/main" id="{5D13A0EB-4022-382E-2489-C29961423C37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234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 20">
                <a:extLst>
                  <a:ext uri="{FF2B5EF4-FFF2-40B4-BE49-F238E27FC236}">
                    <a16:creationId xmlns:a16="http://schemas.microsoft.com/office/drawing/2014/main" id="{9E2FCA75-8ACE-3DE3-F9B8-A61E29357328}"/>
                  </a:ext>
                </a:extLst>
              </p:cNvPr>
              <p:cNvSpPr/>
              <p:nvPr/>
            </p:nvSpPr>
            <p:spPr>
              <a:xfrm>
                <a:off x="545199" y="2622323"/>
                <a:ext cx="585355" cy="858006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002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21">
                <a:extLst>
                  <a:ext uri="{FF2B5EF4-FFF2-40B4-BE49-F238E27FC236}">
                    <a16:creationId xmlns:a16="http://schemas.microsoft.com/office/drawing/2014/main" id="{C3A219D4-F260-3C93-8BBF-296049C69A3C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rgbClr val="8BC145">
                  <a:lumMod val="20000"/>
                  <a:lumOff val="80000"/>
                </a:srgbClr>
              </a:solidFill>
              <a:ln w="508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345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4" name="Group 22">
                <a:extLst>
                  <a:ext uri="{FF2B5EF4-FFF2-40B4-BE49-F238E27FC236}">
                    <a16:creationId xmlns:a16="http://schemas.microsoft.com/office/drawing/2014/main" id="{09320ABA-B4B4-D8DF-4F45-7AFEA50D0A7F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rgbClr val="F19D19">
                  <a:lumMod val="20000"/>
                  <a:lumOff val="80000"/>
                </a:srgbClr>
              </a:solidFill>
            </p:grpSpPr>
            <p:sp>
              <p:nvSpPr>
                <p:cNvPr id="105" name="Rectangle 23">
                  <a:extLst>
                    <a:ext uri="{FF2B5EF4-FFF2-40B4-BE49-F238E27FC236}">
                      <a16:creationId xmlns:a16="http://schemas.microsoft.com/office/drawing/2014/main" id="{6218FB27-3130-74F4-94B6-DEA4052133A2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101</a:t>
                  </a:r>
                </a:p>
              </p:txBody>
            </p:sp>
            <p:sp>
              <p:nvSpPr>
                <p:cNvPr id="106" name="Rectangle 24">
                  <a:extLst>
                    <a:ext uri="{FF2B5EF4-FFF2-40B4-BE49-F238E27FC236}">
                      <a16:creationId xmlns:a16="http://schemas.microsoft.com/office/drawing/2014/main" id="{71718D6A-D591-3133-C54E-E07C19F030A8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002</a:t>
                  </a:r>
                </a:p>
              </p:txBody>
            </p:sp>
            <p:sp>
              <p:nvSpPr>
                <p:cNvPr id="107" name="Rectangle 25">
                  <a:extLst>
                    <a:ext uri="{FF2B5EF4-FFF2-40B4-BE49-F238E27FC236}">
                      <a16:creationId xmlns:a16="http://schemas.microsoft.com/office/drawing/2014/main" id="{5F9E02E4-BB3A-1545-B48C-11089EA504E1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013</a:t>
                  </a:r>
                </a:p>
              </p:txBody>
            </p:sp>
            <p:sp>
              <p:nvSpPr>
                <p:cNvPr id="108" name="Rectangle 26">
                  <a:extLst>
                    <a:ext uri="{FF2B5EF4-FFF2-40B4-BE49-F238E27FC236}">
                      <a16:creationId xmlns:a16="http://schemas.microsoft.com/office/drawing/2014/main" id="{213B8BDC-B3FE-4781-1517-BF3103F816BC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021</a:t>
                  </a:r>
                </a:p>
              </p:txBody>
            </p:sp>
            <p:sp>
              <p:nvSpPr>
                <p:cNvPr id="109" name="Rectangle 27">
                  <a:extLst>
                    <a:ext uri="{FF2B5EF4-FFF2-40B4-BE49-F238E27FC236}">
                      <a16:creationId xmlns:a16="http://schemas.microsoft.com/office/drawing/2014/main" id="{46C99530-5AF0-3724-A0E4-08B585AE55D0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234</a:t>
                  </a:r>
                </a:p>
              </p:txBody>
            </p:sp>
            <p:sp>
              <p:nvSpPr>
                <p:cNvPr id="110" name="Rectangle 28">
                  <a:extLst>
                    <a:ext uri="{FF2B5EF4-FFF2-40B4-BE49-F238E27FC236}">
                      <a16:creationId xmlns:a16="http://schemas.microsoft.com/office/drawing/2014/main" id="{1A15FD98-4742-1D88-79A2-584A444E5AA9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345</a:t>
                  </a:r>
                </a:p>
              </p:txBody>
            </p:sp>
            <p:sp>
              <p:nvSpPr>
                <p:cNvPr id="111" name="Rectangle 29">
                  <a:extLst>
                    <a:ext uri="{FF2B5EF4-FFF2-40B4-BE49-F238E27FC236}">
                      <a16:creationId xmlns:a16="http://schemas.microsoft.com/office/drawing/2014/main" id="{146C40F8-8445-1D44-EFF9-2F11BB460331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 cap="flat" cmpd="sng" algn="ctr">
                  <a:solidFill>
                    <a:schemeClr val="accent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050</a:t>
                  </a:r>
                </a:p>
              </p:txBody>
            </p:sp>
          </p:grpSp>
        </p:grpSp>
        <p:sp>
          <p:nvSpPr>
            <p:cNvPr id="92" name="TextBox 10">
              <a:extLst>
                <a:ext uri="{FF2B5EF4-FFF2-40B4-BE49-F238E27FC236}">
                  <a16:creationId xmlns:a16="http://schemas.microsoft.com/office/drawing/2014/main" id="{63B12A90-42E9-5299-CE71-915C71E26C33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IH: this array is sorted by first digit.</a:t>
              </a:r>
            </a:p>
          </p:txBody>
        </p:sp>
        <p:sp>
          <p:nvSpPr>
            <p:cNvPr id="93" name="TextBox 11">
              <a:extLst>
                <a:ext uri="{FF2B5EF4-FFF2-40B4-BE49-F238E27FC236}">
                  <a16:creationId xmlns:a16="http://schemas.microsoft.com/office/drawing/2014/main" id="{00769D78-15BB-B7B4-A997-96057673728C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Want to show: this array is sorted by 1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and 2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nd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digits.</a:t>
              </a:r>
            </a:p>
          </p:txBody>
        </p:sp>
        <p:sp>
          <p:nvSpPr>
            <p:cNvPr id="94" name="TextBox 12">
              <a:extLst>
                <a:ext uri="{FF2B5EF4-FFF2-40B4-BE49-F238E27FC236}">
                  <a16:creationId xmlns:a16="http://schemas.microsoft.com/office/drawing/2014/main" id="{3A8CA47E-8CE2-874C-CB83-71DD7479CBDB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EXAMPLE: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591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After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034FF-03CA-87C4-9795-1786FFF0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A97C4-DCE9-F345-B4B8-D257E5AFEF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684" y="3665702"/>
            <a:ext cx="534389" cy="5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4675F65-C8DB-3709-2C33-41411DF9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874" y="4302473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855917" y="5316980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Think-Share 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866558" y="2293323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1045629" y="1923991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FB429-EDB0-F542-94D7-15EB1424AD72}"/>
              </a:ext>
            </a:extLst>
          </p:cNvPr>
          <p:cNvSpPr txBox="1"/>
          <p:nvPr/>
        </p:nvSpPr>
        <p:spPr>
          <a:xfrm>
            <a:off x="8869815" y="794581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RadixSorting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numbers base-10.</a:t>
            </a:r>
          </a:p>
        </p:txBody>
      </p:sp>
    </p:spTree>
    <p:extLst>
      <p:ext uri="{BB962C8B-B14F-4D97-AF65-F5344CB8AC3E}">
        <p14:creationId xmlns:p14="http://schemas.microsoft.com/office/powerpoint/2010/main" val="26485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 iterations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Time to initialize 10 buckets, plus time to put n numbers in 10 buckets.  O(n).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O(</a:t>
            </a:r>
            <a:r>
              <a:rPr lang="en-US" dirty="0" err="1">
                <a:solidFill>
                  <a:schemeClr val="accent1"/>
                </a:solidFill>
              </a:rPr>
              <a:t>nd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2B2C975-CB7B-5173-0D23-41171B78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848" y="4731391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790891" y="5745898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Think-Share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801532" y="2112640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980603" y="1743308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4F98-F9B4-5849-98B9-ABB20E7CCB9F}"/>
              </a:ext>
            </a:extLst>
          </p:cNvPr>
          <p:cNvSpPr txBox="1"/>
          <p:nvPr/>
        </p:nvSpPr>
        <p:spPr>
          <a:xfrm>
            <a:off x="9714700" y="937651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RadixSorting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numbers base-10.</a:t>
            </a:r>
          </a:p>
        </p:txBody>
      </p:sp>
    </p:spTree>
    <p:extLst>
      <p:ext uri="{BB962C8B-B14F-4D97-AF65-F5344CB8AC3E}">
        <p14:creationId xmlns:p14="http://schemas.microsoft.com/office/powerpoint/2010/main" val="24255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949911"/>
            <a:ext cx="10515600" cy="4680000"/>
          </a:xfrm>
        </p:spPr>
        <p:txBody>
          <a:bodyPr>
            <a:normAutofit/>
          </a:bodyPr>
          <a:lstStyle/>
          <a:p>
            <a:r>
              <a:rPr lang="en-US" dirty="0"/>
              <a:t>U is a </a:t>
            </a:r>
            <a:r>
              <a:rPr lang="en-US" i="1" dirty="0"/>
              <a:t>universe</a:t>
            </a:r>
            <a:r>
              <a:rPr lang="en-US" dirty="0"/>
              <a:t> of size M.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M is really big.</a:t>
            </a:r>
          </a:p>
          <a:p>
            <a:r>
              <a:rPr lang="en-US" dirty="0"/>
              <a:t>But only a few (at most n) elements of U are ever going to show up.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M is </a:t>
            </a:r>
            <a:r>
              <a:rPr lang="en-US" dirty="0" err="1">
                <a:solidFill>
                  <a:srgbClr val="1D6FA9"/>
                </a:solidFill>
              </a:rPr>
              <a:t>waaaayyyyyyy</a:t>
            </a:r>
            <a:r>
              <a:rPr lang="en-US" dirty="0">
                <a:solidFill>
                  <a:srgbClr val="1D6FA9"/>
                </a:solidFill>
              </a:rPr>
              <a:t> bigger than n.</a:t>
            </a:r>
          </a:p>
          <a:p>
            <a:r>
              <a:rPr lang="en-US" dirty="0"/>
              <a:t>But we don’t know which ones will show up in advance.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5D5A6E3-C633-3D87-0BED-A278C73B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422" y="417366"/>
            <a:ext cx="1019857" cy="13332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95497" y="3332979"/>
            <a:ext cx="3111690" cy="31261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All of the keys in the universe live in this blob.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2061" y="6089821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796341">
            <a:off x="3883642" y="3834645"/>
            <a:ext cx="670990" cy="642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0454470">
            <a:off x="2682638" y="4265065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9305" y="3376927"/>
            <a:ext cx="32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6FA9"/>
                </a:solidFill>
              </a:rPr>
              <a:t>Only n keys will ever show up.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stCxn id="28" idx="1"/>
          </p:cNvCxnSpPr>
          <p:nvPr/>
        </p:nvCxnSpPr>
        <p:spPr>
          <a:xfrm flipH="1">
            <a:off x="4619427" y="3700093"/>
            <a:ext cx="1099878" cy="455809"/>
          </a:xfrm>
          <a:prstGeom prst="straightConnector1">
            <a:avLst/>
          </a:prstGeom>
          <a:ln>
            <a:solidFill>
              <a:srgbClr val="1D6FA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50522" y="4120655"/>
            <a:ext cx="441747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Example: U is the set of all strings of at most 280 ascii characters.  </a:t>
            </a:r>
            <a:r>
              <a:rPr lang="en-US" dirty="0">
                <a:solidFill>
                  <a:schemeClr val="accent2"/>
                </a:solidFill>
              </a:rPr>
              <a:t>(128</a:t>
            </a:r>
            <a:r>
              <a:rPr lang="en-US" baseline="30000" dirty="0">
                <a:solidFill>
                  <a:schemeClr val="accent2"/>
                </a:solidFill>
              </a:rPr>
              <a:t>280</a:t>
            </a:r>
            <a:r>
              <a:rPr lang="en-US" dirty="0">
                <a:solidFill>
                  <a:schemeClr val="accent2"/>
                </a:solidFill>
              </a:rPr>
              <a:t> of them).</a:t>
            </a:r>
          </a:p>
          <a:p>
            <a:endParaRPr lang="en-US" dirty="0"/>
          </a:p>
          <a:p>
            <a:r>
              <a:rPr lang="en-US" dirty="0"/>
              <a:t>The only ones which I care about are those which appear as trending hashtags on twitter.  </a:t>
            </a:r>
            <a:r>
              <a:rPr lang="en-US" dirty="0">
                <a:solidFill>
                  <a:srgbClr val="1D6FA9"/>
                </a:solidFill>
              </a:rPr>
              <a:t>#hashinghashtags</a:t>
            </a:r>
          </a:p>
          <a:p>
            <a:r>
              <a:rPr lang="en-US" i="1" dirty="0">
                <a:solidFill>
                  <a:schemeClr val="accent2"/>
                </a:solidFill>
              </a:rPr>
              <a:t>There are way fewer than 128</a:t>
            </a:r>
            <a:r>
              <a:rPr lang="en-US" i="1" baseline="30000" dirty="0">
                <a:solidFill>
                  <a:schemeClr val="accent2"/>
                </a:solidFill>
              </a:rPr>
              <a:t>280</a:t>
            </a:r>
            <a:r>
              <a:rPr lang="en-US" i="1" dirty="0">
                <a:solidFill>
                  <a:schemeClr val="accent2"/>
                </a:solidFill>
              </a:rPr>
              <a:t> of these.</a:t>
            </a:r>
          </a:p>
        </p:txBody>
      </p:sp>
    </p:spTree>
    <p:extLst>
      <p:ext uri="{BB962C8B-B14F-4D97-AF65-F5344CB8AC3E}">
        <p14:creationId xmlns:p14="http://schemas.microsoft.com/office/powerpoint/2010/main" val="19156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16" grpId="0" animBg="1"/>
      <p:bldP spid="17" grpId="0" animBg="1"/>
      <p:bldP spid="28" grpId="0"/>
      <p:bldP spid="31" grpId="0" build="p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2F0-FD29-0045-A9B9-C30079E7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doesn’t seem so great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sort n integers, each of which is in {1,2,…,n}…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For example: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n = 1234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1234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+1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More explanation on next (skipped) slide.</a:t>
                </a:r>
              </a:p>
              <a:p>
                <a:r>
                  <a:rPr lang="en-US" dirty="0"/>
                  <a:t>Time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Same as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MergeSort</a:t>
                </a:r>
                <a:r>
                  <a:rPr lang="en-US" dirty="0">
                    <a:solidFill>
                      <a:schemeClr val="accent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F5CE0-ABEC-2D31-00CA-8C0E9A2A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00A05-E553-1841-901B-2C93C5D0A0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336" y="4646440"/>
            <a:ext cx="1326776" cy="16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Aside: 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 t="-7767" b="-29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BBDED1-F7AD-D1A5-2DEB-455F76C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6382DBFB-7C14-B795-5A02-6375DAFD68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214" y="1002725"/>
                <a:ext cx="8641474" cy="57941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When we write a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d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d</m:t>
                            </m:r>
                            <m: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base 10, that means: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⋅10+⋯+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∈{0,1,…,9}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≠0.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Then we have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+1 −</m:t>
                        </m:r>
                        <m:func>
                          <m:func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+1 </m:t>
                        </m:r>
                      </m:e>
                    </m:fun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+1≥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 the other hand, we also have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+1)⋅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+1 −</m:t>
                        </m:r>
                        <m:func>
                          <m:func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e>
                        </m:func>
                      </m:e>
                    </m:fun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+1≤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6382DBFB-7C14-B795-5A02-6375DAFD6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14" y="1002725"/>
                <a:ext cx="8641474" cy="5794165"/>
              </a:xfrm>
              <a:prstGeom prst="rect">
                <a:avLst/>
              </a:prstGeom>
              <a:blipFill>
                <a:blip r:embed="rId3"/>
                <a:stretch>
                  <a:fillRect l="-917" t="-1472" r="-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3">
            <a:extLst>
              <a:ext uri="{FF2B5EF4-FFF2-40B4-BE49-F238E27FC236}">
                <a16:creationId xmlns:a16="http://schemas.microsoft.com/office/drawing/2014/main" id="{C7759268-F541-02C6-F559-38F4918F4296}"/>
              </a:ext>
            </a:extLst>
          </p:cNvPr>
          <p:cNvSpPr txBox="1"/>
          <p:nvPr/>
        </p:nvSpPr>
        <p:spPr>
          <a:xfrm>
            <a:off x="10914241" y="946831"/>
            <a:ext cx="930166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Slide skipped in class</a:t>
            </a: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1689AA91-6193-5805-AA25-49787D832834}"/>
              </a:ext>
            </a:extLst>
          </p:cNvPr>
          <p:cNvSpPr txBox="1"/>
          <p:nvPr/>
        </p:nvSpPr>
        <p:spPr>
          <a:xfrm>
            <a:off x="5979729" y="2375592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Since x is bigger than just the last term in that sum!</a:t>
            </a:r>
          </a:p>
        </p:txBody>
      </p: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4F03F02B-FB6C-0F94-0452-10971EED0605}"/>
              </a:ext>
            </a:extLst>
          </p:cNvPr>
          <p:cNvCxnSpPr/>
          <p:nvPr/>
        </p:nvCxnSpPr>
        <p:spPr>
          <a:xfrm flipH="1">
            <a:off x="3551841" y="2769724"/>
            <a:ext cx="2427889" cy="0"/>
          </a:xfrm>
          <a:prstGeom prst="straightConnector1">
            <a:avLst/>
          </a:prstGeom>
          <a:noFill/>
          <a:ln w="6350" cap="flat" cmpd="sng" algn="ctr">
            <a:solidFill>
              <a:srgbClr val="DE6769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7AFFFF3E-9603-DACD-4549-EC88AC02CF6A}"/>
                  </a:ext>
                </a:extLst>
              </p:cNvPr>
              <p:cNvSpPr txBox="1"/>
              <p:nvPr/>
            </p:nvSpPr>
            <p:spPr>
              <a:xfrm>
                <a:off x="6817821" y="4243457"/>
                <a:ext cx="3150477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Since if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DE676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DE676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DE676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+1)⋅</m:t>
                    </m:r>
                    <m:sSup>
                      <m:sSup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DE676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  then the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d’th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 digit would have been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8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d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+1 instead of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8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DE6769"/>
                    </a:solidFill>
                    <a:effectLst/>
                    <a:uLnTx/>
                    <a:uFillTx/>
                  </a:rPr>
                  <a:t>d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E6769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7AFFFF3E-9603-DACD-4549-EC88AC02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21" y="4243457"/>
                <a:ext cx="3150477" cy="928267"/>
              </a:xfrm>
              <a:prstGeom prst="rect">
                <a:avLst/>
              </a:prstGeom>
              <a:blipFill>
                <a:blip r:embed="rId4"/>
                <a:stretch>
                  <a:fillRect l="-1547" t="-2632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8">
            <a:extLst>
              <a:ext uri="{FF2B5EF4-FFF2-40B4-BE49-F238E27FC236}">
                <a16:creationId xmlns:a16="http://schemas.microsoft.com/office/drawing/2014/main" id="{CEA864D8-8611-AAF8-6C4C-395D921D5A75}"/>
              </a:ext>
            </a:extLst>
          </p:cNvPr>
          <p:cNvCxnSpPr>
            <a:cxnSpLocks/>
          </p:cNvCxnSpPr>
          <p:nvPr/>
        </p:nvCxnSpPr>
        <p:spPr>
          <a:xfrm flipH="1">
            <a:off x="4135170" y="4465935"/>
            <a:ext cx="2682650" cy="128202"/>
          </a:xfrm>
          <a:prstGeom prst="straightConnector1">
            <a:avLst/>
          </a:prstGeom>
          <a:noFill/>
          <a:ln w="6350" cap="flat" cmpd="sng" algn="ctr">
            <a:solidFill>
              <a:srgbClr val="DE6769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13">
            <a:extLst>
              <a:ext uri="{FF2B5EF4-FFF2-40B4-BE49-F238E27FC236}">
                <a16:creationId xmlns:a16="http://schemas.microsoft.com/office/drawing/2014/main" id="{C74B8EF7-2607-F899-6F40-5667833E9B3A}"/>
              </a:ext>
            </a:extLst>
          </p:cNvPr>
          <p:cNvSpPr txBox="1"/>
          <p:nvPr/>
        </p:nvSpPr>
        <p:spPr>
          <a:xfrm>
            <a:off x="6013232" y="3084067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(take logs of both sides and rearrange)</a:t>
            </a:r>
          </a:p>
        </p:txBody>
      </p:sp>
      <p:cxnSp>
        <p:nvCxnSpPr>
          <p:cNvPr id="48" name="Straight Arrow Connector 15">
            <a:extLst>
              <a:ext uri="{FF2B5EF4-FFF2-40B4-BE49-F238E27FC236}">
                <a16:creationId xmlns:a16="http://schemas.microsoft.com/office/drawing/2014/main" id="{E1C79A75-020C-AA6E-D38E-9AAD5C075448}"/>
              </a:ext>
            </a:extLst>
          </p:cNvPr>
          <p:cNvCxnSpPr/>
          <p:nvPr/>
        </p:nvCxnSpPr>
        <p:spPr>
          <a:xfrm flipH="1" flipV="1">
            <a:off x="5175689" y="3136211"/>
            <a:ext cx="804041" cy="132523"/>
          </a:xfrm>
          <a:prstGeom prst="straightConnector1">
            <a:avLst/>
          </a:prstGeom>
          <a:noFill/>
          <a:ln w="635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21">
                <a:extLst>
                  <a:ext uri="{FF2B5EF4-FFF2-40B4-BE49-F238E27FC236}">
                    <a16:creationId xmlns:a16="http://schemas.microsoft.com/office/drawing/2014/main" id="{DC98E89B-245D-4F6D-A426-C0F7D10FE385}"/>
                  </a:ext>
                </a:extLst>
              </p:cNvPr>
              <p:cNvSpPr/>
              <p:nvPr/>
            </p:nvSpPr>
            <p:spPr>
              <a:xfrm>
                <a:off x="6249747" y="5589373"/>
                <a:ext cx="3394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D6FA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D6FA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&lt;10 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" name="Rectangle 21">
                <a:extLst>
                  <a:ext uri="{FF2B5EF4-FFF2-40B4-BE49-F238E27FC236}">
                    <a16:creationId xmlns:a16="http://schemas.microsoft.com/office/drawing/2014/main" id="{DC98E89B-245D-4F6D-A426-C0F7D10F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747" y="5589373"/>
                <a:ext cx="3394775" cy="369332"/>
              </a:xfrm>
              <a:prstGeom prst="rect">
                <a:avLst/>
              </a:prstGeom>
              <a:blipFill>
                <a:blip r:embed="rId5"/>
                <a:stretch>
                  <a:fillRect l="-5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22">
            <a:extLst>
              <a:ext uri="{FF2B5EF4-FFF2-40B4-BE49-F238E27FC236}">
                <a16:creationId xmlns:a16="http://schemas.microsoft.com/office/drawing/2014/main" id="{FA3FBF3E-33C1-749B-BE29-82E4992E52B9}"/>
              </a:ext>
            </a:extLst>
          </p:cNvPr>
          <p:cNvSpPr/>
          <p:nvPr/>
        </p:nvSpPr>
        <p:spPr>
          <a:xfrm>
            <a:off x="6341023" y="6010028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</a:rPr>
              <a:t>Since d is an integer</a:t>
            </a:r>
          </a:p>
        </p:txBody>
      </p:sp>
      <p:cxnSp>
        <p:nvCxnSpPr>
          <p:cNvPr id="51" name="Straight Arrow Connector 24">
            <a:extLst>
              <a:ext uri="{FF2B5EF4-FFF2-40B4-BE49-F238E27FC236}">
                <a16:creationId xmlns:a16="http://schemas.microsoft.com/office/drawing/2014/main" id="{DFC79A35-E00B-0C02-9076-1CFA3BE54BE8}"/>
              </a:ext>
            </a:extLst>
          </p:cNvPr>
          <p:cNvCxnSpPr>
            <a:cxnSpLocks/>
          </p:cNvCxnSpPr>
          <p:nvPr/>
        </p:nvCxnSpPr>
        <p:spPr>
          <a:xfrm flipH="1" flipV="1">
            <a:off x="3331128" y="5267157"/>
            <a:ext cx="2918619" cy="506883"/>
          </a:xfrm>
          <a:prstGeom prst="straightConnector1">
            <a:avLst/>
          </a:prstGeom>
          <a:noFill/>
          <a:ln w="6350" cap="flat" cmpd="sng" algn="ctr">
            <a:solidFill>
              <a:srgbClr val="1D6FA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Straight Arrow Connector 27">
            <a:extLst>
              <a:ext uri="{FF2B5EF4-FFF2-40B4-BE49-F238E27FC236}">
                <a16:creationId xmlns:a16="http://schemas.microsoft.com/office/drawing/2014/main" id="{E112BF7D-2185-2A7F-ECE3-5A2F40155E3B}"/>
              </a:ext>
            </a:extLst>
          </p:cNvPr>
          <p:cNvCxnSpPr>
            <a:cxnSpLocks/>
          </p:cNvCxnSpPr>
          <p:nvPr/>
        </p:nvCxnSpPr>
        <p:spPr>
          <a:xfrm flipH="1" flipV="1">
            <a:off x="3964803" y="5606673"/>
            <a:ext cx="2376220" cy="536698"/>
          </a:xfrm>
          <a:prstGeom prst="straightConnector1">
            <a:avLst/>
          </a:prstGeom>
          <a:noFill/>
          <a:ln w="6350" cap="flat" cmpd="sng" algn="ctr">
            <a:solidFill>
              <a:srgbClr val="1D9A78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59C786AC-5A71-F041-6CF5-4DE5F8181702}"/>
                  </a:ext>
                </a:extLst>
              </p:cNvPr>
              <p:cNvSpPr/>
              <p:nvPr/>
            </p:nvSpPr>
            <p:spPr>
              <a:xfrm>
                <a:off x="6013232" y="3488333"/>
                <a:ext cx="2913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&gt; 0</m:t>
                        </m:r>
                      </m:e>
                    </m:func>
                    <m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D6FA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D6FA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59C786AC-5A71-F041-6CF5-4DE5F8181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32" y="3488333"/>
                <a:ext cx="2913875" cy="369332"/>
              </a:xfrm>
              <a:prstGeom prst="rect">
                <a:avLst/>
              </a:prstGeom>
              <a:blipFill>
                <a:blip r:embed="rId6"/>
                <a:stretch>
                  <a:fillRect l="-62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31">
            <a:extLst>
              <a:ext uri="{FF2B5EF4-FFF2-40B4-BE49-F238E27FC236}">
                <a16:creationId xmlns:a16="http://schemas.microsoft.com/office/drawing/2014/main" id="{E4EE3EE3-2D29-9CDF-50AB-638F8EDAE3E5}"/>
              </a:ext>
            </a:extLst>
          </p:cNvPr>
          <p:cNvCxnSpPr>
            <a:cxnSpLocks/>
          </p:cNvCxnSpPr>
          <p:nvPr/>
        </p:nvCxnSpPr>
        <p:spPr>
          <a:xfrm flipH="1" flipV="1">
            <a:off x="3788328" y="3453400"/>
            <a:ext cx="2191403" cy="193045"/>
          </a:xfrm>
          <a:prstGeom prst="straightConnector1">
            <a:avLst/>
          </a:prstGeom>
          <a:noFill/>
          <a:ln w="6350" cap="flat" cmpd="sng" algn="ctr">
            <a:solidFill>
              <a:srgbClr val="1D6FA9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Rectangle 34">
            <a:extLst>
              <a:ext uri="{FF2B5EF4-FFF2-40B4-BE49-F238E27FC236}">
                <a16:creationId xmlns:a16="http://schemas.microsoft.com/office/drawing/2014/main" id="{1A8B5F87-A63F-7B21-509C-1B9EEDA55C36}"/>
              </a:ext>
            </a:extLst>
          </p:cNvPr>
          <p:cNvSpPr/>
          <p:nvPr/>
        </p:nvSpPr>
        <p:spPr>
          <a:xfrm>
            <a:off x="6016841" y="3876272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</a:rPr>
              <a:t>Since d is an integer</a:t>
            </a:r>
          </a:p>
        </p:txBody>
      </p:sp>
      <p:cxnSp>
        <p:nvCxnSpPr>
          <p:cNvPr id="56" name="Straight Arrow Connector 35">
            <a:extLst>
              <a:ext uri="{FF2B5EF4-FFF2-40B4-BE49-F238E27FC236}">
                <a16:creationId xmlns:a16="http://schemas.microsoft.com/office/drawing/2014/main" id="{4042A72D-1DE0-F61E-5E82-BDDCE107BFFA}"/>
              </a:ext>
            </a:extLst>
          </p:cNvPr>
          <p:cNvCxnSpPr>
            <a:cxnSpLocks/>
          </p:cNvCxnSpPr>
          <p:nvPr/>
        </p:nvCxnSpPr>
        <p:spPr>
          <a:xfrm flipH="1" flipV="1">
            <a:off x="3964804" y="3804296"/>
            <a:ext cx="2014927" cy="235064"/>
          </a:xfrm>
          <a:prstGeom prst="straightConnector1">
            <a:avLst/>
          </a:prstGeom>
          <a:noFill/>
          <a:ln w="6350" cap="flat" cmpd="sng" algn="ctr">
            <a:solidFill>
              <a:srgbClr val="1D9A78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TextBox 39">
            <a:extLst>
              <a:ext uri="{FF2B5EF4-FFF2-40B4-BE49-F238E27FC236}">
                <a16:creationId xmlns:a16="http://schemas.microsoft.com/office/drawing/2014/main" id="{4E3882A9-568C-42EB-D2D1-44A0C8407C29}"/>
              </a:ext>
            </a:extLst>
          </p:cNvPr>
          <p:cNvSpPr txBox="1"/>
          <p:nvPr/>
        </p:nvSpPr>
        <p:spPr>
          <a:xfrm>
            <a:off x="6067363" y="5190270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(take logs of both sides and rearrange)</a:t>
            </a:r>
          </a:p>
        </p:txBody>
      </p:sp>
      <p:cxnSp>
        <p:nvCxnSpPr>
          <p:cNvPr id="58" name="Straight Arrow Connector 40">
            <a:extLst>
              <a:ext uri="{FF2B5EF4-FFF2-40B4-BE49-F238E27FC236}">
                <a16:creationId xmlns:a16="http://schemas.microsoft.com/office/drawing/2014/main" id="{7660F7BF-4C27-D813-BB6F-E5B6BCAB8E88}"/>
              </a:ext>
            </a:extLst>
          </p:cNvPr>
          <p:cNvCxnSpPr>
            <a:cxnSpLocks/>
          </p:cNvCxnSpPr>
          <p:nvPr/>
        </p:nvCxnSpPr>
        <p:spPr>
          <a:xfrm flipH="1" flipV="1">
            <a:off x="5655733" y="5002648"/>
            <a:ext cx="442171" cy="372289"/>
          </a:xfrm>
          <a:prstGeom prst="straightConnector1">
            <a:avLst/>
          </a:prstGeom>
          <a:noFill/>
          <a:ln w="635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183947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C05D-BB01-5649-AF82-3610EB02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357C-C9E6-E04C-A697-5CC7EF853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RadixSort base 10 doesn’t seem to be such a good idea…</a:t>
            </a:r>
          </a:p>
          <a:p>
            <a:r>
              <a:rPr lang="en-US" dirty="0"/>
              <a:t>But what if we change the base? (Let’s say base r)</a:t>
            </a:r>
          </a:p>
          <a:p>
            <a:r>
              <a:rPr lang="en-US" dirty="0"/>
              <a:t>We will see there’s a trade-off: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Bigger r means more buckets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Bigger r means fewer digits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B0163AE-AF84-C4EE-105B-4B59884F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9820"/>
            <a:ext cx="74022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56E54-862D-D346-A777-4053A82B0B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250" y="4534264"/>
            <a:ext cx="2978446" cy="16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base 100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58F1581-83F5-806D-6464-18F5D961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46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68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array:</a:t>
            </a:r>
          </a:p>
        </p:txBody>
      </p:sp>
    </p:spTree>
    <p:extLst>
      <p:ext uri="{BB962C8B-B14F-4D97-AF65-F5344CB8AC3E}">
        <p14:creationId xmlns:p14="http://schemas.microsoft.com/office/powerpoint/2010/main" val="31020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base 100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CC18AB-2C79-9660-9061-99DD00DD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A8A1A2AA-60A3-F3E1-B77A-B8ED461E7D87}"/>
              </a:ext>
            </a:extLst>
          </p:cNvPr>
          <p:cNvGrpSpPr/>
          <p:nvPr/>
        </p:nvGrpSpPr>
        <p:grpSpPr>
          <a:xfrm>
            <a:off x="1989356" y="1520872"/>
            <a:ext cx="7992844" cy="674098"/>
            <a:chOff x="1997317" y="3229162"/>
            <a:chExt cx="5040183" cy="718565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7D6272BC-CEBB-CC4E-2C1D-417E24807140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B274A66D-AEE7-3743-57CE-E66BF99C5D5A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5B217FB0-C67C-5F13-EF96-6B18541AE1CA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D42D4583-B34D-B449-C3CA-32E475E64D89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D102176E-CD64-93F2-F7DA-E3B167D10C7D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E52E4BF4-2F17-85D9-F1C8-677EEA307B64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17A18AB2-D2AE-D3E6-8F07-305E43F3855D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Box 35">
            <a:extLst>
              <a:ext uri="{FF2B5EF4-FFF2-40B4-BE49-F238E27FC236}">
                <a16:creationId xmlns:a16="http://schemas.microsoft.com/office/drawing/2014/main" id="{6F7B4937-A06A-B333-A1E2-D0D47928FEA4}"/>
              </a:ext>
            </a:extLst>
          </p:cNvPr>
          <p:cNvSpPr txBox="1"/>
          <p:nvPr/>
        </p:nvSpPr>
        <p:spPr>
          <a:xfrm>
            <a:off x="1711374" y="1090761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Original array:</a:t>
            </a:r>
          </a:p>
        </p:txBody>
      </p:sp>
      <p:grpSp>
        <p:nvGrpSpPr>
          <p:cNvPr id="22" name="Group 122">
            <a:extLst>
              <a:ext uri="{FF2B5EF4-FFF2-40B4-BE49-F238E27FC236}">
                <a16:creationId xmlns:a16="http://schemas.microsoft.com/office/drawing/2014/main" id="{79BA78F3-7FEC-D849-4365-9B1AEC7689EA}"/>
              </a:ext>
            </a:extLst>
          </p:cNvPr>
          <p:cNvGrpSpPr/>
          <p:nvPr/>
        </p:nvGrpSpPr>
        <p:grpSpPr>
          <a:xfrm>
            <a:off x="1519814" y="2443970"/>
            <a:ext cx="8857619" cy="2123404"/>
            <a:chOff x="52963" y="2613787"/>
            <a:chExt cx="8857619" cy="2123404"/>
          </a:xfrm>
        </p:grpSpPr>
        <p:grpSp>
          <p:nvGrpSpPr>
            <p:cNvPr id="23" name="Group 65">
              <a:extLst>
                <a:ext uri="{FF2B5EF4-FFF2-40B4-BE49-F238E27FC236}">
                  <a16:creationId xmlns:a16="http://schemas.microsoft.com/office/drawing/2014/main" id="{258E6CED-7E04-EEA6-C4D0-C79F6F9B1F10}"/>
                </a:ext>
              </a:extLst>
            </p:cNvPr>
            <p:cNvGrpSpPr/>
            <p:nvPr/>
          </p:nvGrpSpPr>
          <p:grpSpPr>
            <a:xfrm>
              <a:off x="717494" y="3026980"/>
              <a:ext cx="525615" cy="1275824"/>
              <a:chOff x="628650" y="3152633"/>
              <a:chExt cx="889379" cy="2115403"/>
            </a:xfrm>
          </p:grpSpPr>
          <p:cxnSp>
            <p:nvCxnSpPr>
              <p:cNvPr id="61" name="Straight Connector 66">
                <a:extLst>
                  <a:ext uri="{FF2B5EF4-FFF2-40B4-BE49-F238E27FC236}">
                    <a16:creationId xmlns:a16="http://schemas.microsoft.com/office/drawing/2014/main" id="{FD20688C-51BC-E28C-2EDB-A56A7D5EC244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7">
                <a:extLst>
                  <a:ext uri="{FF2B5EF4-FFF2-40B4-BE49-F238E27FC236}">
                    <a16:creationId xmlns:a16="http://schemas.microsoft.com/office/drawing/2014/main" id="{F7F2436D-5BD4-8C98-D436-0A6423EDDF45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Straight Connector 68">
                <a:extLst>
                  <a:ext uri="{FF2B5EF4-FFF2-40B4-BE49-F238E27FC236}">
                    <a16:creationId xmlns:a16="http://schemas.microsoft.com/office/drawing/2014/main" id="{02DFA1D3-A706-5F52-1852-B53E2D4ABD98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4" name="Group 69">
              <a:extLst>
                <a:ext uri="{FF2B5EF4-FFF2-40B4-BE49-F238E27FC236}">
                  <a16:creationId xmlns:a16="http://schemas.microsoft.com/office/drawing/2014/main" id="{16BA4D78-81C3-0D91-7721-6012FEBD25A6}"/>
                </a:ext>
              </a:extLst>
            </p:cNvPr>
            <p:cNvGrpSpPr/>
            <p:nvPr/>
          </p:nvGrpSpPr>
          <p:grpSpPr>
            <a:xfrm>
              <a:off x="1496001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58" name="Straight Connector 70">
                <a:extLst>
                  <a:ext uri="{FF2B5EF4-FFF2-40B4-BE49-F238E27FC236}">
                    <a16:creationId xmlns:a16="http://schemas.microsoft.com/office/drawing/2014/main" id="{A2342A65-59BE-08BB-FDE1-7889D7E334D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Connector 71">
                <a:extLst>
                  <a:ext uri="{FF2B5EF4-FFF2-40B4-BE49-F238E27FC236}">
                    <a16:creationId xmlns:a16="http://schemas.microsoft.com/office/drawing/2014/main" id="{8D624C7A-D3F7-18AB-2148-C30589A3CE5A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" name="Straight Connector 72">
                <a:extLst>
                  <a:ext uri="{FF2B5EF4-FFF2-40B4-BE49-F238E27FC236}">
                    <a16:creationId xmlns:a16="http://schemas.microsoft.com/office/drawing/2014/main" id="{0534EDFB-631C-E85C-3819-051B3E1AC4E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A0EAD848-B70D-5237-ECB0-D6FAC37FC1DB}"/>
                </a:ext>
              </a:extLst>
            </p:cNvPr>
            <p:cNvGrpSpPr/>
            <p:nvPr/>
          </p:nvGrpSpPr>
          <p:grpSpPr>
            <a:xfrm>
              <a:off x="2284423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55" name="Straight Connector 74">
                <a:extLst>
                  <a:ext uri="{FF2B5EF4-FFF2-40B4-BE49-F238E27FC236}">
                    <a16:creationId xmlns:a16="http://schemas.microsoft.com/office/drawing/2014/main" id="{CD8D23BA-F125-36E4-FED9-175BCD7E396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75">
                <a:extLst>
                  <a:ext uri="{FF2B5EF4-FFF2-40B4-BE49-F238E27FC236}">
                    <a16:creationId xmlns:a16="http://schemas.microsoft.com/office/drawing/2014/main" id="{6225F407-D944-C8CE-EA0A-E6E67A318272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76">
                <a:extLst>
                  <a:ext uri="{FF2B5EF4-FFF2-40B4-BE49-F238E27FC236}">
                    <a16:creationId xmlns:a16="http://schemas.microsoft.com/office/drawing/2014/main" id="{CF9592CF-0412-C6CC-48BF-8444638822A9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6" name="Group 77">
              <a:extLst>
                <a:ext uri="{FF2B5EF4-FFF2-40B4-BE49-F238E27FC236}">
                  <a16:creationId xmlns:a16="http://schemas.microsoft.com/office/drawing/2014/main" id="{459F0EE6-CE8C-13C3-6084-D53D9754B77E}"/>
                </a:ext>
              </a:extLst>
            </p:cNvPr>
            <p:cNvGrpSpPr/>
            <p:nvPr/>
          </p:nvGrpSpPr>
          <p:grpSpPr>
            <a:xfrm>
              <a:off x="3796255" y="3009283"/>
              <a:ext cx="525615" cy="1275824"/>
              <a:chOff x="628650" y="3152633"/>
              <a:chExt cx="889379" cy="2115403"/>
            </a:xfrm>
          </p:grpSpPr>
          <p:cxnSp>
            <p:nvCxnSpPr>
              <p:cNvPr id="52" name="Straight Connector 78">
                <a:extLst>
                  <a:ext uri="{FF2B5EF4-FFF2-40B4-BE49-F238E27FC236}">
                    <a16:creationId xmlns:a16="http://schemas.microsoft.com/office/drawing/2014/main" id="{591548BB-3279-84EF-0497-87B960AAF982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Straight Connector 79">
                <a:extLst>
                  <a:ext uri="{FF2B5EF4-FFF2-40B4-BE49-F238E27FC236}">
                    <a16:creationId xmlns:a16="http://schemas.microsoft.com/office/drawing/2014/main" id="{A51EE72D-19E1-31D8-93F9-BDAF80A425F9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80">
                <a:extLst>
                  <a:ext uri="{FF2B5EF4-FFF2-40B4-BE49-F238E27FC236}">
                    <a16:creationId xmlns:a16="http://schemas.microsoft.com/office/drawing/2014/main" id="{F38A883A-F708-9687-DA58-161B4D3B21A9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4940A064-85B0-17C2-50CB-512C4D644814}"/>
                </a:ext>
              </a:extLst>
            </p:cNvPr>
            <p:cNvGrpSpPr/>
            <p:nvPr/>
          </p:nvGrpSpPr>
          <p:grpSpPr>
            <a:xfrm>
              <a:off x="7567989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48" name="Straight Connector 82">
                <a:extLst>
                  <a:ext uri="{FF2B5EF4-FFF2-40B4-BE49-F238E27FC236}">
                    <a16:creationId xmlns:a16="http://schemas.microsoft.com/office/drawing/2014/main" id="{B4D14585-C52F-099E-C126-4613A3E5BF1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" name="Straight Connector 83">
                <a:extLst>
                  <a:ext uri="{FF2B5EF4-FFF2-40B4-BE49-F238E27FC236}">
                    <a16:creationId xmlns:a16="http://schemas.microsoft.com/office/drawing/2014/main" id="{4E9F4313-A1AD-5697-D52E-E3D30CBA2DC9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Straight Connector 84">
                <a:extLst>
                  <a:ext uri="{FF2B5EF4-FFF2-40B4-BE49-F238E27FC236}">
                    <a16:creationId xmlns:a16="http://schemas.microsoft.com/office/drawing/2014/main" id="{6068B311-BD2A-E2DA-410E-61321731A87F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" name="Group 85">
              <a:extLst>
                <a:ext uri="{FF2B5EF4-FFF2-40B4-BE49-F238E27FC236}">
                  <a16:creationId xmlns:a16="http://schemas.microsoft.com/office/drawing/2014/main" id="{F48E03B9-96C6-2A46-E075-1EC5253583CE}"/>
                </a:ext>
              </a:extLst>
            </p:cNvPr>
            <p:cNvGrpSpPr/>
            <p:nvPr/>
          </p:nvGrpSpPr>
          <p:grpSpPr>
            <a:xfrm>
              <a:off x="8346496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45" name="Straight Connector 86">
                <a:extLst>
                  <a:ext uri="{FF2B5EF4-FFF2-40B4-BE49-F238E27FC236}">
                    <a16:creationId xmlns:a16="http://schemas.microsoft.com/office/drawing/2014/main" id="{AFE9F29B-E3A1-724B-4780-46350AF147E4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" name="Straight Connector 87">
                <a:extLst>
                  <a:ext uri="{FF2B5EF4-FFF2-40B4-BE49-F238E27FC236}">
                    <a16:creationId xmlns:a16="http://schemas.microsoft.com/office/drawing/2014/main" id="{5620C4E5-4AE9-306F-C976-3C425C50FF05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88">
                <a:extLst>
                  <a:ext uri="{FF2B5EF4-FFF2-40B4-BE49-F238E27FC236}">
                    <a16:creationId xmlns:a16="http://schemas.microsoft.com/office/drawing/2014/main" id="{BC2E0774-DE6B-CA9F-2D98-F7ABBC1140EC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5CF99283-8FDC-4E46-9725-4E52B6EC7973}"/>
                </a:ext>
              </a:extLst>
            </p:cNvPr>
            <p:cNvSpPr txBox="1"/>
            <p:nvPr/>
          </p:nvSpPr>
          <p:spPr>
            <a:xfrm>
              <a:off x="776131" y="4317387"/>
              <a:ext cx="7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00</a:t>
              </a:r>
            </a:p>
          </p:txBody>
        </p:sp>
        <p:sp>
          <p:nvSpPr>
            <p:cNvPr id="30" name="TextBox 89">
              <a:extLst>
                <a:ext uri="{FF2B5EF4-FFF2-40B4-BE49-F238E27FC236}">
                  <a16:creationId xmlns:a16="http://schemas.microsoft.com/office/drawing/2014/main" id="{CEC9C89A-EF4F-68EF-1B71-28165B3A2C35}"/>
                </a:ext>
              </a:extLst>
            </p:cNvPr>
            <p:cNvSpPr txBox="1"/>
            <p:nvPr/>
          </p:nvSpPr>
          <p:spPr>
            <a:xfrm>
              <a:off x="153027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31" name="TextBox 90">
              <a:extLst>
                <a:ext uri="{FF2B5EF4-FFF2-40B4-BE49-F238E27FC236}">
                  <a16:creationId xmlns:a16="http://schemas.microsoft.com/office/drawing/2014/main" id="{6840A462-94D2-580F-1F68-5ED39B6311E8}"/>
                </a:ext>
              </a:extLst>
            </p:cNvPr>
            <p:cNvSpPr txBox="1"/>
            <p:nvPr/>
          </p:nvSpPr>
          <p:spPr>
            <a:xfrm>
              <a:off x="2328613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D4E398A7-1867-082B-D332-087699F2B3D8}"/>
                </a:ext>
              </a:extLst>
            </p:cNvPr>
            <p:cNvSpPr txBox="1"/>
            <p:nvPr/>
          </p:nvSpPr>
          <p:spPr>
            <a:xfrm>
              <a:off x="3882772" y="4317387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34</a:t>
              </a:r>
            </a:p>
          </p:txBody>
        </p:sp>
        <p:sp>
          <p:nvSpPr>
            <p:cNvPr id="33" name="TextBox 92">
              <a:extLst>
                <a:ext uri="{FF2B5EF4-FFF2-40B4-BE49-F238E27FC236}">
                  <a16:creationId xmlns:a16="http://schemas.microsoft.com/office/drawing/2014/main" id="{73BEB259-733B-1D75-8EBB-E88AE148D69C}"/>
                </a:ext>
              </a:extLst>
            </p:cNvPr>
            <p:cNvSpPr txBox="1"/>
            <p:nvPr/>
          </p:nvSpPr>
          <p:spPr>
            <a:xfrm>
              <a:off x="842915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99</a:t>
              </a:r>
            </a:p>
          </p:txBody>
        </p:sp>
        <p:sp>
          <p:nvSpPr>
            <p:cNvPr id="34" name="TextBox 93">
              <a:extLst>
                <a:ext uri="{FF2B5EF4-FFF2-40B4-BE49-F238E27FC236}">
                  <a16:creationId xmlns:a16="http://schemas.microsoft.com/office/drawing/2014/main" id="{F6461069-9EAA-5F1D-E7FF-0C6CC3AFC57A}"/>
                </a:ext>
              </a:extLst>
            </p:cNvPr>
            <p:cNvSpPr txBox="1"/>
            <p:nvPr/>
          </p:nvSpPr>
          <p:spPr>
            <a:xfrm>
              <a:off x="7630821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98</a:t>
              </a:r>
            </a:p>
          </p:txBody>
        </p:sp>
        <p:grpSp>
          <p:nvGrpSpPr>
            <p:cNvPr id="35" name="Group 94">
              <a:extLst>
                <a:ext uri="{FF2B5EF4-FFF2-40B4-BE49-F238E27FC236}">
                  <a16:creationId xmlns:a16="http://schemas.microsoft.com/office/drawing/2014/main" id="{0B0C149B-3971-49F6-716E-9A56226108B8}"/>
                </a:ext>
              </a:extLst>
            </p:cNvPr>
            <p:cNvGrpSpPr/>
            <p:nvPr/>
          </p:nvGrpSpPr>
          <p:grpSpPr>
            <a:xfrm>
              <a:off x="5403748" y="3056145"/>
              <a:ext cx="525615" cy="1275824"/>
              <a:chOff x="628650" y="3152633"/>
              <a:chExt cx="889379" cy="2115403"/>
            </a:xfrm>
          </p:grpSpPr>
          <p:cxnSp>
            <p:nvCxnSpPr>
              <p:cNvPr id="42" name="Straight Connector 95">
                <a:extLst>
                  <a:ext uri="{FF2B5EF4-FFF2-40B4-BE49-F238E27FC236}">
                    <a16:creationId xmlns:a16="http://schemas.microsoft.com/office/drawing/2014/main" id="{223AB9C1-8143-894E-B1DD-27F506F8D6AB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Connector 96">
                <a:extLst>
                  <a:ext uri="{FF2B5EF4-FFF2-40B4-BE49-F238E27FC236}">
                    <a16:creationId xmlns:a16="http://schemas.microsoft.com/office/drawing/2014/main" id="{389B6C41-9123-836A-0F97-CDA913D83D02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" name="Straight Connector 97">
                <a:extLst>
                  <a:ext uri="{FF2B5EF4-FFF2-40B4-BE49-F238E27FC236}">
                    <a16:creationId xmlns:a16="http://schemas.microsoft.com/office/drawing/2014/main" id="{0D958076-A73D-1C4D-A779-F1697FE1905D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1D9A78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7" name="TextBox 98">
              <a:extLst>
                <a:ext uri="{FF2B5EF4-FFF2-40B4-BE49-F238E27FC236}">
                  <a16:creationId xmlns:a16="http://schemas.microsoft.com/office/drawing/2014/main" id="{D6955EC6-0CF0-94DD-C0A3-8E67E44EBC20}"/>
                </a:ext>
              </a:extLst>
            </p:cNvPr>
            <p:cNvSpPr txBox="1"/>
            <p:nvPr/>
          </p:nvSpPr>
          <p:spPr>
            <a:xfrm>
              <a:off x="5457852" y="436785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50</a:t>
              </a:r>
            </a:p>
          </p:txBody>
        </p:sp>
        <p:sp>
          <p:nvSpPr>
            <p:cNvPr id="38" name="TextBox 48">
              <a:extLst>
                <a:ext uri="{FF2B5EF4-FFF2-40B4-BE49-F238E27FC236}">
                  <a16:creationId xmlns:a16="http://schemas.microsoft.com/office/drawing/2014/main" id="{0C7F0F46-B91D-5A89-E85B-EBCC07EA717A}"/>
                </a:ext>
              </a:extLst>
            </p:cNvPr>
            <p:cNvSpPr txBox="1"/>
            <p:nvPr/>
          </p:nvSpPr>
          <p:spPr>
            <a:xfrm>
              <a:off x="52963" y="2613787"/>
              <a:ext cx="1396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100 buckets:</a:t>
              </a:r>
            </a:p>
          </p:txBody>
        </p:sp>
        <p:sp>
          <p:nvSpPr>
            <p:cNvPr id="39" name="TextBox 102">
              <a:extLst>
                <a:ext uri="{FF2B5EF4-FFF2-40B4-BE49-F238E27FC236}">
                  <a16:creationId xmlns:a16="http://schemas.microsoft.com/office/drawing/2014/main" id="{1D0AE429-1D17-0272-58A0-33CA0E8F658A}"/>
                </a:ext>
              </a:extLst>
            </p:cNvPr>
            <p:cNvSpPr txBox="1"/>
            <p:nvPr/>
          </p:nvSpPr>
          <p:spPr>
            <a:xfrm>
              <a:off x="6439034" y="3139543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103">
              <a:extLst>
                <a:ext uri="{FF2B5EF4-FFF2-40B4-BE49-F238E27FC236}">
                  <a16:creationId xmlns:a16="http://schemas.microsoft.com/office/drawing/2014/main" id="{FA34A682-5F26-84BF-39A2-7397EAFEE73D}"/>
                </a:ext>
              </a:extLst>
            </p:cNvPr>
            <p:cNvSpPr txBox="1"/>
            <p:nvPr/>
          </p:nvSpPr>
          <p:spPr>
            <a:xfrm>
              <a:off x="4609796" y="3105970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Box 104">
              <a:extLst>
                <a:ext uri="{FF2B5EF4-FFF2-40B4-BE49-F238E27FC236}">
                  <a16:creationId xmlns:a16="http://schemas.microsoft.com/office/drawing/2014/main" id="{23240DD4-0225-D9DC-22EE-9C05C97772C6}"/>
                </a:ext>
              </a:extLst>
            </p:cNvPr>
            <p:cNvSpPr txBox="1"/>
            <p:nvPr/>
          </p:nvSpPr>
          <p:spPr>
            <a:xfrm>
              <a:off x="3047711" y="3093194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4" name="Group 106">
            <a:extLst>
              <a:ext uri="{FF2B5EF4-FFF2-40B4-BE49-F238E27FC236}">
                <a16:creationId xmlns:a16="http://schemas.microsoft.com/office/drawing/2014/main" id="{D94480E0-9E44-B953-27C1-725710E96D6A}"/>
              </a:ext>
            </a:extLst>
          </p:cNvPr>
          <p:cNvGrpSpPr/>
          <p:nvPr/>
        </p:nvGrpSpPr>
        <p:grpSpPr>
          <a:xfrm>
            <a:off x="1989356" y="5159371"/>
            <a:ext cx="7992844" cy="674098"/>
            <a:chOff x="1997317" y="3229162"/>
            <a:chExt cx="5040183" cy="718565"/>
          </a:xfrm>
          <a:solidFill>
            <a:srgbClr val="8BC145">
              <a:lumMod val="20000"/>
              <a:lumOff val="80000"/>
            </a:srgbClr>
          </a:solidFill>
        </p:grpSpPr>
        <p:sp>
          <p:nvSpPr>
            <p:cNvPr id="65" name="Rectangle 107">
              <a:extLst>
                <a:ext uri="{FF2B5EF4-FFF2-40B4-BE49-F238E27FC236}">
                  <a16:creationId xmlns:a16="http://schemas.microsoft.com/office/drawing/2014/main" id="{5FBD4705-CC44-4643-EC7D-EE65A87EE806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08">
              <a:extLst>
                <a:ext uri="{FF2B5EF4-FFF2-40B4-BE49-F238E27FC236}">
                  <a16:creationId xmlns:a16="http://schemas.microsoft.com/office/drawing/2014/main" id="{B7B35517-3E9C-C806-7C23-13D2227C15E7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09">
              <a:extLst>
                <a:ext uri="{FF2B5EF4-FFF2-40B4-BE49-F238E27FC236}">
                  <a16:creationId xmlns:a16="http://schemas.microsoft.com/office/drawing/2014/main" id="{778ACCD6-EE5B-8332-F467-DC80D40F5F1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0">
              <a:extLst>
                <a:ext uri="{FF2B5EF4-FFF2-40B4-BE49-F238E27FC236}">
                  <a16:creationId xmlns:a16="http://schemas.microsoft.com/office/drawing/2014/main" id="{025AED5B-2ACC-AFEC-36D7-EBB3DB890FB6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1">
              <a:extLst>
                <a:ext uri="{FF2B5EF4-FFF2-40B4-BE49-F238E27FC236}">
                  <a16:creationId xmlns:a16="http://schemas.microsoft.com/office/drawing/2014/main" id="{7D32CACA-9E45-0F18-2710-D26DC132FB28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 112">
              <a:extLst>
                <a:ext uri="{FF2B5EF4-FFF2-40B4-BE49-F238E27FC236}">
                  <a16:creationId xmlns:a16="http://schemas.microsoft.com/office/drawing/2014/main" id="{D6D95183-BFFD-6B46-FA02-44415ED78A4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3">
              <a:extLst>
                <a:ext uri="{FF2B5EF4-FFF2-40B4-BE49-F238E27FC236}">
                  <a16:creationId xmlns:a16="http://schemas.microsoft.com/office/drawing/2014/main" id="{7C50F0CC-F311-F623-4BFE-E1542C78EBBC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99">
            <a:extLst>
              <a:ext uri="{FF2B5EF4-FFF2-40B4-BE49-F238E27FC236}">
                <a16:creationId xmlns:a16="http://schemas.microsoft.com/office/drawing/2014/main" id="{888D63A2-AFD1-6D96-757F-466C0DF3D67D}"/>
              </a:ext>
            </a:extLst>
          </p:cNvPr>
          <p:cNvSpPr/>
          <p:nvPr/>
        </p:nvSpPr>
        <p:spPr>
          <a:xfrm>
            <a:off x="2886754" y="3702878"/>
            <a:ext cx="606646" cy="412412"/>
          </a:xfrm>
          <a:prstGeom prst="rect">
            <a:avLst/>
          </a:prstGeom>
          <a:solidFill>
            <a:srgbClr val="1D6FA9">
              <a:lumMod val="20000"/>
              <a:lumOff val="80000"/>
            </a:srgbClr>
          </a:solidFill>
          <a:ln w="50800" cap="flat" cmpd="sng" algn="ctr">
            <a:solidFill>
              <a:srgbClr val="1D6FA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0101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00">
            <a:extLst>
              <a:ext uri="{FF2B5EF4-FFF2-40B4-BE49-F238E27FC236}">
                <a16:creationId xmlns:a16="http://schemas.microsoft.com/office/drawing/2014/main" id="{A8317F5C-C714-2F15-1B2A-585711AE02FF}"/>
              </a:ext>
            </a:extLst>
          </p:cNvPr>
          <p:cNvSpPr/>
          <p:nvPr/>
        </p:nvSpPr>
        <p:spPr>
          <a:xfrm>
            <a:off x="2927270" y="3238322"/>
            <a:ext cx="606646" cy="412412"/>
          </a:xfrm>
          <a:prstGeom prst="rect">
            <a:avLst/>
          </a:prstGeom>
          <a:solidFill>
            <a:srgbClr val="1D6FA9">
              <a:lumMod val="20000"/>
              <a:lumOff val="80000"/>
            </a:srgbClr>
          </a:solidFill>
          <a:ln w="50800" cap="flat" cmpd="sng" algn="ctr">
            <a:solidFill>
              <a:srgbClr val="1D6FA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01">
            <a:extLst>
              <a:ext uri="{FF2B5EF4-FFF2-40B4-BE49-F238E27FC236}">
                <a16:creationId xmlns:a16="http://schemas.microsoft.com/office/drawing/2014/main" id="{505F5CC9-9619-D695-46AD-2D15E0E8AF7C}"/>
              </a:ext>
            </a:extLst>
          </p:cNvPr>
          <p:cNvSpPr/>
          <p:nvPr/>
        </p:nvSpPr>
        <p:spPr>
          <a:xfrm>
            <a:off x="6822767" y="3708174"/>
            <a:ext cx="606646" cy="412412"/>
          </a:xfrm>
          <a:prstGeom prst="rect">
            <a:avLst/>
          </a:prstGeom>
          <a:solidFill>
            <a:srgbClr val="1D6FA9">
              <a:lumMod val="20000"/>
              <a:lumOff val="80000"/>
            </a:srgbClr>
          </a:solidFill>
          <a:ln w="50800" cap="flat" cmpd="sng" algn="ctr">
            <a:solidFill>
              <a:srgbClr val="1D6FA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0050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05">
            <a:extLst>
              <a:ext uri="{FF2B5EF4-FFF2-40B4-BE49-F238E27FC236}">
                <a16:creationId xmlns:a16="http://schemas.microsoft.com/office/drawing/2014/main" id="{68D7F496-EB28-07DD-2B7E-17C6D67980E4}"/>
              </a:ext>
            </a:extLst>
          </p:cNvPr>
          <p:cNvSpPr/>
          <p:nvPr/>
        </p:nvSpPr>
        <p:spPr>
          <a:xfrm>
            <a:off x="5236689" y="3650734"/>
            <a:ext cx="606646" cy="412412"/>
          </a:xfrm>
          <a:prstGeom prst="rect">
            <a:avLst/>
          </a:prstGeom>
          <a:solidFill>
            <a:srgbClr val="1D6FA9">
              <a:lumMod val="20000"/>
              <a:lumOff val="80000"/>
            </a:srgbClr>
          </a:solidFill>
          <a:ln w="50800" cap="flat" cmpd="sng" algn="ctr">
            <a:solidFill>
              <a:srgbClr val="1D6FA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0234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4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 animBg="1"/>
          <p:bldP spid="122" grpId="0" animBg="1"/>
          <p:bldP spid="124" grpId="0" animBg="1"/>
          <p:bldP spid="1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 animBg="1"/>
          <p:bldP spid="122" grpId="0" animBg="1"/>
          <p:bldP spid="124" grpId="0" animBg="1"/>
          <p:bldP spid="125" grpId="0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base 100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0219B-CE52-8A8F-EFDE-6AF2EB72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6" name="Group 65">
            <a:extLst>
              <a:ext uri="{FF2B5EF4-FFF2-40B4-BE49-F238E27FC236}">
                <a16:creationId xmlns:a16="http://schemas.microsoft.com/office/drawing/2014/main" id="{846B7801-F0E8-FAE3-E4D5-3CA4B51CF6DE}"/>
              </a:ext>
            </a:extLst>
          </p:cNvPr>
          <p:cNvGrpSpPr/>
          <p:nvPr/>
        </p:nvGrpSpPr>
        <p:grpSpPr>
          <a:xfrm>
            <a:off x="1611907" y="3149309"/>
            <a:ext cx="525615" cy="1275824"/>
            <a:chOff x="628650" y="3152633"/>
            <a:chExt cx="889379" cy="2115403"/>
          </a:xfrm>
        </p:grpSpPr>
        <p:cxnSp>
          <p:nvCxnSpPr>
            <p:cNvPr id="7" name="Straight Connector 66">
              <a:extLst>
                <a:ext uri="{FF2B5EF4-FFF2-40B4-BE49-F238E27FC236}">
                  <a16:creationId xmlns:a16="http://schemas.microsoft.com/office/drawing/2014/main" id="{F646F87B-593D-AD16-9A29-B98B080726AC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67">
              <a:extLst>
                <a:ext uri="{FF2B5EF4-FFF2-40B4-BE49-F238E27FC236}">
                  <a16:creationId xmlns:a16="http://schemas.microsoft.com/office/drawing/2014/main" id="{964685BD-AAAD-D6CB-339B-D00666B5E591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68">
              <a:extLst>
                <a:ext uri="{FF2B5EF4-FFF2-40B4-BE49-F238E27FC236}">
                  <a16:creationId xmlns:a16="http://schemas.microsoft.com/office/drawing/2014/main" id="{9ACC4490-EC8C-8123-C41E-3D60190A3A96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Group 69">
            <a:extLst>
              <a:ext uri="{FF2B5EF4-FFF2-40B4-BE49-F238E27FC236}">
                <a16:creationId xmlns:a16="http://schemas.microsoft.com/office/drawing/2014/main" id="{424AE408-AE61-53FE-2333-A1F8B9D708B1}"/>
              </a:ext>
            </a:extLst>
          </p:cNvPr>
          <p:cNvGrpSpPr/>
          <p:nvPr/>
        </p:nvGrpSpPr>
        <p:grpSpPr>
          <a:xfrm>
            <a:off x="2390414" y="3163892"/>
            <a:ext cx="525615" cy="1275824"/>
            <a:chOff x="628650" y="3152633"/>
            <a:chExt cx="889379" cy="2115403"/>
          </a:xfrm>
        </p:grpSpPr>
        <p:cxnSp>
          <p:nvCxnSpPr>
            <p:cNvPr id="11" name="Straight Connector 70">
              <a:extLst>
                <a:ext uri="{FF2B5EF4-FFF2-40B4-BE49-F238E27FC236}">
                  <a16:creationId xmlns:a16="http://schemas.microsoft.com/office/drawing/2014/main" id="{9F67CB16-2E5E-AB80-6ABB-F9513506C7DB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71">
              <a:extLst>
                <a:ext uri="{FF2B5EF4-FFF2-40B4-BE49-F238E27FC236}">
                  <a16:creationId xmlns:a16="http://schemas.microsoft.com/office/drawing/2014/main" id="{1FF7FD2A-8E48-1402-2094-6DE343F39545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72">
              <a:extLst>
                <a:ext uri="{FF2B5EF4-FFF2-40B4-BE49-F238E27FC236}">
                  <a16:creationId xmlns:a16="http://schemas.microsoft.com/office/drawing/2014/main" id="{5FE871B7-6884-742B-B5DC-ED5F59DA48D9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grpSp>
        <p:nvGrpSpPr>
          <p:cNvPr id="15" name="Group 73">
            <a:extLst>
              <a:ext uri="{FF2B5EF4-FFF2-40B4-BE49-F238E27FC236}">
                <a16:creationId xmlns:a16="http://schemas.microsoft.com/office/drawing/2014/main" id="{14A27BE0-27B5-2EC4-C3C2-2E73156B5215}"/>
              </a:ext>
            </a:extLst>
          </p:cNvPr>
          <p:cNvGrpSpPr/>
          <p:nvPr/>
        </p:nvGrpSpPr>
        <p:grpSpPr>
          <a:xfrm>
            <a:off x="3178836" y="3163892"/>
            <a:ext cx="525615" cy="1275824"/>
            <a:chOff x="628650" y="3152633"/>
            <a:chExt cx="889379" cy="2115403"/>
          </a:xfrm>
        </p:grpSpPr>
        <p:cxnSp>
          <p:nvCxnSpPr>
            <p:cNvPr id="16" name="Straight Connector 74">
              <a:extLst>
                <a:ext uri="{FF2B5EF4-FFF2-40B4-BE49-F238E27FC236}">
                  <a16:creationId xmlns:a16="http://schemas.microsoft.com/office/drawing/2014/main" id="{AF962C53-C1A6-14BF-ABC7-66C3EE790155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75">
              <a:extLst>
                <a:ext uri="{FF2B5EF4-FFF2-40B4-BE49-F238E27FC236}">
                  <a16:creationId xmlns:a16="http://schemas.microsoft.com/office/drawing/2014/main" id="{89272D43-5C29-D48D-4579-7482E677CE37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76">
              <a:extLst>
                <a:ext uri="{FF2B5EF4-FFF2-40B4-BE49-F238E27FC236}">
                  <a16:creationId xmlns:a16="http://schemas.microsoft.com/office/drawing/2014/main" id="{4DD1EE34-4B2A-3720-A5D7-0D84B352CA27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grpSp>
        <p:nvGrpSpPr>
          <p:cNvPr id="19" name="Group 77">
            <a:extLst>
              <a:ext uri="{FF2B5EF4-FFF2-40B4-BE49-F238E27FC236}">
                <a16:creationId xmlns:a16="http://schemas.microsoft.com/office/drawing/2014/main" id="{CE99BB75-3CB2-BCC2-2338-3F415100D19A}"/>
              </a:ext>
            </a:extLst>
          </p:cNvPr>
          <p:cNvGrpSpPr/>
          <p:nvPr/>
        </p:nvGrpSpPr>
        <p:grpSpPr>
          <a:xfrm>
            <a:off x="4031950" y="3157322"/>
            <a:ext cx="525615" cy="1275824"/>
            <a:chOff x="628650" y="3152633"/>
            <a:chExt cx="889379" cy="2115403"/>
          </a:xfrm>
        </p:grpSpPr>
        <p:cxnSp>
          <p:nvCxnSpPr>
            <p:cNvPr id="20" name="Straight Connector 78">
              <a:extLst>
                <a:ext uri="{FF2B5EF4-FFF2-40B4-BE49-F238E27FC236}">
                  <a16:creationId xmlns:a16="http://schemas.microsoft.com/office/drawing/2014/main" id="{570788FD-8B3C-DD55-956D-F2BA2A50DA8C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79">
              <a:extLst>
                <a:ext uri="{FF2B5EF4-FFF2-40B4-BE49-F238E27FC236}">
                  <a16:creationId xmlns:a16="http://schemas.microsoft.com/office/drawing/2014/main" id="{5DBB4313-6F6F-85CE-55E2-4FBCF7A1900A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80">
              <a:extLst>
                <a:ext uri="{FF2B5EF4-FFF2-40B4-BE49-F238E27FC236}">
                  <a16:creationId xmlns:a16="http://schemas.microsoft.com/office/drawing/2014/main" id="{D96FC5D5-F5B1-1536-2F95-B8E27E2711A0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grpSp>
        <p:nvGrpSpPr>
          <p:cNvPr id="23" name="Group 81">
            <a:extLst>
              <a:ext uri="{FF2B5EF4-FFF2-40B4-BE49-F238E27FC236}">
                <a16:creationId xmlns:a16="http://schemas.microsoft.com/office/drawing/2014/main" id="{56692893-40FA-94E4-FADE-B827ECC607CE}"/>
              </a:ext>
            </a:extLst>
          </p:cNvPr>
          <p:cNvGrpSpPr/>
          <p:nvPr/>
        </p:nvGrpSpPr>
        <p:grpSpPr>
          <a:xfrm>
            <a:off x="8462402" y="3163892"/>
            <a:ext cx="525615" cy="1275824"/>
            <a:chOff x="628650" y="3152633"/>
            <a:chExt cx="889379" cy="2115403"/>
          </a:xfrm>
        </p:grpSpPr>
        <p:cxnSp>
          <p:nvCxnSpPr>
            <p:cNvPr id="24" name="Straight Connector 82">
              <a:extLst>
                <a:ext uri="{FF2B5EF4-FFF2-40B4-BE49-F238E27FC236}">
                  <a16:creationId xmlns:a16="http://schemas.microsoft.com/office/drawing/2014/main" id="{D501AB23-767F-B1A5-3354-409B33FED15F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83">
              <a:extLst>
                <a:ext uri="{FF2B5EF4-FFF2-40B4-BE49-F238E27FC236}">
                  <a16:creationId xmlns:a16="http://schemas.microsoft.com/office/drawing/2014/main" id="{95DAEB87-92BB-B937-12C0-99EA703ADDA3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84">
              <a:extLst>
                <a:ext uri="{FF2B5EF4-FFF2-40B4-BE49-F238E27FC236}">
                  <a16:creationId xmlns:a16="http://schemas.microsoft.com/office/drawing/2014/main" id="{790898B2-FF6B-E3D6-244D-B2265C8CB57B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Group 85">
            <a:extLst>
              <a:ext uri="{FF2B5EF4-FFF2-40B4-BE49-F238E27FC236}">
                <a16:creationId xmlns:a16="http://schemas.microsoft.com/office/drawing/2014/main" id="{6DE82A48-4534-4604-2633-D6030707F87B}"/>
              </a:ext>
            </a:extLst>
          </p:cNvPr>
          <p:cNvGrpSpPr/>
          <p:nvPr/>
        </p:nvGrpSpPr>
        <p:grpSpPr>
          <a:xfrm>
            <a:off x="9240909" y="3163892"/>
            <a:ext cx="525615" cy="1275824"/>
            <a:chOff x="628650" y="3152633"/>
            <a:chExt cx="889379" cy="2115403"/>
          </a:xfrm>
        </p:grpSpPr>
        <p:cxnSp>
          <p:nvCxnSpPr>
            <p:cNvPr id="28" name="Straight Connector 86">
              <a:extLst>
                <a:ext uri="{FF2B5EF4-FFF2-40B4-BE49-F238E27FC236}">
                  <a16:creationId xmlns:a16="http://schemas.microsoft.com/office/drawing/2014/main" id="{30B1DFD2-4564-A609-4A8C-F6E4FC8783F1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87">
              <a:extLst>
                <a:ext uri="{FF2B5EF4-FFF2-40B4-BE49-F238E27FC236}">
                  <a16:creationId xmlns:a16="http://schemas.microsoft.com/office/drawing/2014/main" id="{66D82EF0-CEC8-F80F-939C-F01DF6E4FDA3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88">
              <a:extLst>
                <a:ext uri="{FF2B5EF4-FFF2-40B4-BE49-F238E27FC236}">
                  <a16:creationId xmlns:a16="http://schemas.microsoft.com/office/drawing/2014/main" id="{14F32970-ECA7-3CE4-605B-2B5BA32305FC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sp>
        <p:nvSpPr>
          <p:cNvPr id="31" name="TextBox 2">
            <a:extLst>
              <a:ext uri="{FF2B5EF4-FFF2-40B4-BE49-F238E27FC236}">
                <a16:creationId xmlns:a16="http://schemas.microsoft.com/office/drawing/2014/main" id="{7CE233A1-4530-74A3-F979-B93A08B1B612}"/>
              </a:ext>
            </a:extLst>
          </p:cNvPr>
          <p:cNvSpPr txBox="1"/>
          <p:nvPr/>
        </p:nvSpPr>
        <p:spPr>
          <a:xfrm>
            <a:off x="1670544" y="4439716"/>
            <a:ext cx="77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00</a:t>
            </a:r>
          </a:p>
        </p:txBody>
      </p:sp>
      <p:sp>
        <p:nvSpPr>
          <p:cNvPr id="32" name="TextBox 89">
            <a:extLst>
              <a:ext uri="{FF2B5EF4-FFF2-40B4-BE49-F238E27FC236}">
                <a16:creationId xmlns:a16="http://schemas.microsoft.com/office/drawing/2014/main" id="{EA621965-3073-C97B-BAAB-F1C994467271}"/>
              </a:ext>
            </a:extLst>
          </p:cNvPr>
          <p:cNvSpPr txBox="1"/>
          <p:nvPr/>
        </p:nvSpPr>
        <p:spPr>
          <a:xfrm>
            <a:off x="2424690" y="4454298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33" name="TextBox 90">
            <a:extLst>
              <a:ext uri="{FF2B5EF4-FFF2-40B4-BE49-F238E27FC236}">
                <a16:creationId xmlns:a16="http://schemas.microsoft.com/office/drawing/2014/main" id="{BF2005C5-7D9A-149F-C771-A43ADF9CA1A9}"/>
              </a:ext>
            </a:extLst>
          </p:cNvPr>
          <p:cNvSpPr txBox="1"/>
          <p:nvPr/>
        </p:nvSpPr>
        <p:spPr>
          <a:xfrm>
            <a:off x="3223026" y="4458658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34" name="TextBox 91">
            <a:extLst>
              <a:ext uri="{FF2B5EF4-FFF2-40B4-BE49-F238E27FC236}">
                <a16:creationId xmlns:a16="http://schemas.microsoft.com/office/drawing/2014/main" id="{91595ECD-C49D-A326-8A10-BE9A3DBAAF6C}"/>
              </a:ext>
            </a:extLst>
          </p:cNvPr>
          <p:cNvSpPr txBox="1"/>
          <p:nvPr/>
        </p:nvSpPr>
        <p:spPr>
          <a:xfrm>
            <a:off x="4063320" y="4455015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35" name="TextBox 92">
            <a:extLst>
              <a:ext uri="{FF2B5EF4-FFF2-40B4-BE49-F238E27FC236}">
                <a16:creationId xmlns:a16="http://schemas.microsoft.com/office/drawing/2014/main" id="{C626AC29-6F47-340B-165B-9984D36C42EB}"/>
              </a:ext>
            </a:extLst>
          </p:cNvPr>
          <p:cNvSpPr txBox="1"/>
          <p:nvPr/>
        </p:nvSpPr>
        <p:spPr>
          <a:xfrm>
            <a:off x="9323570" y="4454298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99</a:t>
            </a:r>
          </a:p>
        </p:txBody>
      </p:sp>
      <p:sp>
        <p:nvSpPr>
          <p:cNvPr id="36" name="TextBox 93">
            <a:extLst>
              <a:ext uri="{FF2B5EF4-FFF2-40B4-BE49-F238E27FC236}">
                <a16:creationId xmlns:a16="http://schemas.microsoft.com/office/drawing/2014/main" id="{4C7242EE-CB54-2328-E15C-90FE4EFB9507}"/>
              </a:ext>
            </a:extLst>
          </p:cNvPr>
          <p:cNvSpPr txBox="1"/>
          <p:nvPr/>
        </p:nvSpPr>
        <p:spPr>
          <a:xfrm>
            <a:off x="8525234" y="4458658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98</a:t>
            </a:r>
          </a:p>
        </p:txBody>
      </p:sp>
      <p:grpSp>
        <p:nvGrpSpPr>
          <p:cNvPr id="37" name="Group 94">
            <a:extLst>
              <a:ext uri="{FF2B5EF4-FFF2-40B4-BE49-F238E27FC236}">
                <a16:creationId xmlns:a16="http://schemas.microsoft.com/office/drawing/2014/main" id="{A623D3E2-F7D0-D4C2-9CD0-FCE695CD0698}"/>
              </a:ext>
            </a:extLst>
          </p:cNvPr>
          <p:cNvGrpSpPr/>
          <p:nvPr/>
        </p:nvGrpSpPr>
        <p:grpSpPr>
          <a:xfrm>
            <a:off x="6298161" y="3178474"/>
            <a:ext cx="525615" cy="1275824"/>
            <a:chOff x="628650" y="3152633"/>
            <a:chExt cx="889379" cy="2115403"/>
          </a:xfrm>
        </p:grpSpPr>
        <p:cxnSp>
          <p:nvCxnSpPr>
            <p:cNvPr id="38" name="Straight Connector 95">
              <a:extLst>
                <a:ext uri="{FF2B5EF4-FFF2-40B4-BE49-F238E27FC236}">
                  <a16:creationId xmlns:a16="http://schemas.microsoft.com/office/drawing/2014/main" id="{1D766AF1-84C6-4CBC-E334-B00103F82465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96">
              <a:extLst>
                <a:ext uri="{FF2B5EF4-FFF2-40B4-BE49-F238E27FC236}">
                  <a16:creationId xmlns:a16="http://schemas.microsoft.com/office/drawing/2014/main" id="{E1A1EF88-C926-C42D-2260-C3CDD7BDED51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97">
              <a:extLst>
                <a:ext uri="{FF2B5EF4-FFF2-40B4-BE49-F238E27FC236}">
                  <a16:creationId xmlns:a16="http://schemas.microsoft.com/office/drawing/2014/main" id="{9976BE78-674B-336D-7411-759BC39DA88D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noFill/>
            <a:ln w="635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</p:cxnSp>
      </p:grpSp>
      <p:sp>
        <p:nvSpPr>
          <p:cNvPr id="41" name="TextBox 98">
            <a:extLst>
              <a:ext uri="{FF2B5EF4-FFF2-40B4-BE49-F238E27FC236}">
                <a16:creationId xmlns:a16="http://schemas.microsoft.com/office/drawing/2014/main" id="{5ED9FC0F-9767-03C4-F0EB-99CA9DCCDC22}"/>
              </a:ext>
            </a:extLst>
          </p:cNvPr>
          <p:cNvSpPr txBox="1"/>
          <p:nvPr/>
        </p:nvSpPr>
        <p:spPr>
          <a:xfrm>
            <a:off x="6352265" y="4490188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</a:t>
            </a:r>
          </a:p>
        </p:txBody>
      </p:sp>
      <p:sp>
        <p:nvSpPr>
          <p:cNvPr id="42" name="Rectangle 99">
            <a:extLst>
              <a:ext uri="{FF2B5EF4-FFF2-40B4-BE49-F238E27FC236}">
                <a16:creationId xmlns:a16="http://schemas.microsoft.com/office/drawing/2014/main" id="{635B4757-3EF8-FA41-777C-9729A6EDC361}"/>
              </a:ext>
            </a:extLst>
          </p:cNvPr>
          <p:cNvSpPr/>
          <p:nvPr/>
        </p:nvSpPr>
        <p:spPr>
          <a:xfrm>
            <a:off x="1499694" y="3995024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100">
            <a:extLst>
              <a:ext uri="{FF2B5EF4-FFF2-40B4-BE49-F238E27FC236}">
                <a16:creationId xmlns:a16="http://schemas.microsoft.com/office/drawing/2014/main" id="{86941880-DA12-940E-CCA8-B16C6043E15D}"/>
              </a:ext>
            </a:extLst>
          </p:cNvPr>
          <p:cNvSpPr/>
          <p:nvPr/>
        </p:nvSpPr>
        <p:spPr>
          <a:xfrm>
            <a:off x="1540210" y="3530468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101">
            <a:extLst>
              <a:ext uri="{FF2B5EF4-FFF2-40B4-BE49-F238E27FC236}">
                <a16:creationId xmlns:a16="http://schemas.microsoft.com/office/drawing/2014/main" id="{6099BE22-EFD8-1884-B90B-5F46EE383F00}"/>
              </a:ext>
            </a:extLst>
          </p:cNvPr>
          <p:cNvSpPr/>
          <p:nvPr/>
        </p:nvSpPr>
        <p:spPr>
          <a:xfrm>
            <a:off x="3136153" y="3976468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0234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8">
            <a:extLst>
              <a:ext uri="{FF2B5EF4-FFF2-40B4-BE49-F238E27FC236}">
                <a16:creationId xmlns:a16="http://schemas.microsoft.com/office/drawing/2014/main" id="{AE67EFA5-F170-300D-17A4-65E1F7CA9303}"/>
              </a:ext>
            </a:extLst>
          </p:cNvPr>
          <p:cNvSpPr txBox="1"/>
          <p:nvPr/>
        </p:nvSpPr>
        <p:spPr>
          <a:xfrm>
            <a:off x="947376" y="2121753"/>
            <a:ext cx="13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 buckets:</a:t>
            </a:r>
          </a:p>
        </p:txBody>
      </p:sp>
      <p:sp>
        <p:nvSpPr>
          <p:cNvPr id="46" name="TextBox 102">
            <a:extLst>
              <a:ext uri="{FF2B5EF4-FFF2-40B4-BE49-F238E27FC236}">
                <a16:creationId xmlns:a16="http://schemas.microsoft.com/office/drawing/2014/main" id="{72229D3F-8D14-A4B0-8413-8CD9AD8B811E}"/>
              </a:ext>
            </a:extLst>
          </p:cNvPr>
          <p:cNvSpPr txBox="1"/>
          <p:nvPr/>
        </p:nvSpPr>
        <p:spPr>
          <a:xfrm>
            <a:off x="7333446" y="3261873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TextBox 103">
            <a:extLst>
              <a:ext uri="{FF2B5EF4-FFF2-40B4-BE49-F238E27FC236}">
                <a16:creationId xmlns:a16="http://schemas.microsoft.com/office/drawing/2014/main" id="{58D4396B-1000-8447-C12B-11D593636B49}"/>
              </a:ext>
            </a:extLst>
          </p:cNvPr>
          <p:cNvSpPr txBox="1"/>
          <p:nvPr/>
        </p:nvSpPr>
        <p:spPr>
          <a:xfrm>
            <a:off x="5504208" y="3228300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Rectangle 105">
            <a:extLst>
              <a:ext uri="{FF2B5EF4-FFF2-40B4-BE49-F238E27FC236}">
                <a16:creationId xmlns:a16="http://schemas.microsoft.com/office/drawing/2014/main" id="{353F15B3-978D-9D71-1867-27BDAC4BCB47}"/>
              </a:ext>
            </a:extLst>
          </p:cNvPr>
          <p:cNvSpPr/>
          <p:nvPr/>
        </p:nvSpPr>
        <p:spPr>
          <a:xfrm>
            <a:off x="2349898" y="3984964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0101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106">
            <a:extLst>
              <a:ext uri="{FF2B5EF4-FFF2-40B4-BE49-F238E27FC236}">
                <a16:creationId xmlns:a16="http://schemas.microsoft.com/office/drawing/2014/main" id="{4AA4F96F-1463-B2D9-CD74-866072FA4582}"/>
              </a:ext>
            </a:extLst>
          </p:cNvPr>
          <p:cNvGrpSpPr/>
          <p:nvPr/>
        </p:nvGrpSpPr>
        <p:grpSpPr>
          <a:xfrm>
            <a:off x="1540210" y="1237824"/>
            <a:ext cx="7992844" cy="674098"/>
            <a:chOff x="1997317" y="3229162"/>
            <a:chExt cx="5040183" cy="718565"/>
          </a:xfrm>
          <a:solidFill>
            <a:srgbClr val="8BC145">
              <a:lumMod val="20000"/>
              <a:lumOff val="80000"/>
            </a:srgbClr>
          </a:solidFill>
        </p:grpSpPr>
        <p:sp>
          <p:nvSpPr>
            <p:cNvPr id="51" name="Rectangle 107">
              <a:extLst>
                <a:ext uri="{FF2B5EF4-FFF2-40B4-BE49-F238E27FC236}">
                  <a16:creationId xmlns:a16="http://schemas.microsoft.com/office/drawing/2014/main" id="{ED41996D-71DA-8B8B-0349-843737121198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108">
              <a:extLst>
                <a:ext uri="{FF2B5EF4-FFF2-40B4-BE49-F238E27FC236}">
                  <a16:creationId xmlns:a16="http://schemas.microsoft.com/office/drawing/2014/main" id="{F6F049BC-823E-5C64-95EC-B9667ADA70BE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109">
              <a:extLst>
                <a:ext uri="{FF2B5EF4-FFF2-40B4-BE49-F238E27FC236}">
                  <a16:creationId xmlns:a16="http://schemas.microsoft.com/office/drawing/2014/main" id="{0F452F67-8D53-5873-9B3C-555D699AB8A8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110">
              <a:extLst>
                <a:ext uri="{FF2B5EF4-FFF2-40B4-BE49-F238E27FC236}">
                  <a16:creationId xmlns:a16="http://schemas.microsoft.com/office/drawing/2014/main" id="{D14065DC-4C99-9BA6-EAE8-A211D3495139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111">
              <a:extLst>
                <a:ext uri="{FF2B5EF4-FFF2-40B4-BE49-F238E27FC236}">
                  <a16:creationId xmlns:a16="http://schemas.microsoft.com/office/drawing/2014/main" id="{74185CC2-4530-5C77-7BAD-F6CA7D6A1C55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112">
              <a:extLst>
                <a:ext uri="{FF2B5EF4-FFF2-40B4-BE49-F238E27FC236}">
                  <a16:creationId xmlns:a16="http://schemas.microsoft.com/office/drawing/2014/main" id="{4BDCF976-42FF-62E5-57EA-A80313DCA9F2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113">
              <a:extLst>
                <a:ext uri="{FF2B5EF4-FFF2-40B4-BE49-F238E27FC236}">
                  <a16:creationId xmlns:a16="http://schemas.microsoft.com/office/drawing/2014/main" id="{565998FA-2009-4191-711F-9E55095658DD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Rectangle 62">
            <a:extLst>
              <a:ext uri="{FF2B5EF4-FFF2-40B4-BE49-F238E27FC236}">
                <a16:creationId xmlns:a16="http://schemas.microsoft.com/office/drawing/2014/main" id="{00205B7C-AFC2-833C-084F-C96DC24BE10F}"/>
              </a:ext>
            </a:extLst>
          </p:cNvPr>
          <p:cNvSpPr/>
          <p:nvPr/>
        </p:nvSpPr>
        <p:spPr>
          <a:xfrm>
            <a:off x="1467236" y="3083136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0021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63">
            <a:extLst>
              <a:ext uri="{FF2B5EF4-FFF2-40B4-BE49-F238E27FC236}">
                <a16:creationId xmlns:a16="http://schemas.microsoft.com/office/drawing/2014/main" id="{6443173D-1D46-F0EE-D4E4-D205F2AF4E4F}"/>
              </a:ext>
            </a:extLst>
          </p:cNvPr>
          <p:cNvSpPr/>
          <p:nvPr/>
        </p:nvSpPr>
        <p:spPr>
          <a:xfrm>
            <a:off x="1500516" y="2602916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0050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114">
            <a:extLst>
              <a:ext uri="{FF2B5EF4-FFF2-40B4-BE49-F238E27FC236}">
                <a16:creationId xmlns:a16="http://schemas.microsoft.com/office/drawing/2014/main" id="{7447711C-EB67-30B4-2106-5A13F72676D1}"/>
              </a:ext>
            </a:extLst>
          </p:cNvPr>
          <p:cNvSpPr/>
          <p:nvPr/>
        </p:nvSpPr>
        <p:spPr>
          <a:xfrm>
            <a:off x="3988523" y="3976468"/>
            <a:ext cx="606646" cy="412412"/>
          </a:xfrm>
          <a:prstGeom prst="rect">
            <a:avLst/>
          </a:prstGeom>
          <a:solidFill>
            <a:srgbClr val="8BC145">
              <a:lumMod val="20000"/>
              <a:lumOff val="80000"/>
            </a:srgbClr>
          </a:solidFill>
          <a:ln w="508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0345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115">
            <a:extLst>
              <a:ext uri="{FF2B5EF4-FFF2-40B4-BE49-F238E27FC236}">
                <a16:creationId xmlns:a16="http://schemas.microsoft.com/office/drawing/2014/main" id="{6750E1FE-34CE-25A3-60B3-AD44D94B99A8}"/>
              </a:ext>
            </a:extLst>
          </p:cNvPr>
          <p:cNvGrpSpPr/>
          <p:nvPr/>
        </p:nvGrpSpPr>
        <p:grpSpPr>
          <a:xfrm>
            <a:off x="1571437" y="5219635"/>
            <a:ext cx="7992844" cy="674098"/>
            <a:chOff x="1997317" y="3229162"/>
            <a:chExt cx="5040183" cy="718565"/>
          </a:xfrm>
          <a:solidFill>
            <a:srgbClr val="F19D19">
              <a:lumMod val="20000"/>
              <a:lumOff val="80000"/>
            </a:srgbClr>
          </a:solidFill>
        </p:grpSpPr>
        <p:sp>
          <p:nvSpPr>
            <p:cNvPr id="62" name="Rectangle 116">
              <a:extLst>
                <a:ext uri="{FF2B5EF4-FFF2-40B4-BE49-F238E27FC236}">
                  <a16:creationId xmlns:a16="http://schemas.microsoft.com/office/drawing/2014/main" id="{033CE95A-71F2-AFA8-1640-FFC577039C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117">
              <a:extLst>
                <a:ext uri="{FF2B5EF4-FFF2-40B4-BE49-F238E27FC236}">
                  <a16:creationId xmlns:a16="http://schemas.microsoft.com/office/drawing/2014/main" id="{EBA69316-DB37-E01B-FC9C-84BE8553DC4F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18">
              <a:extLst>
                <a:ext uri="{FF2B5EF4-FFF2-40B4-BE49-F238E27FC236}">
                  <a16:creationId xmlns:a16="http://schemas.microsoft.com/office/drawing/2014/main" id="{832E00B4-8EAF-79D9-71A8-A08C6E9BD384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19">
              <a:extLst>
                <a:ext uri="{FF2B5EF4-FFF2-40B4-BE49-F238E27FC236}">
                  <a16:creationId xmlns:a16="http://schemas.microsoft.com/office/drawing/2014/main" id="{71600F2D-EC5B-459F-A16B-49529B36365B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Rectangle 120">
              <a:extLst>
                <a:ext uri="{FF2B5EF4-FFF2-40B4-BE49-F238E27FC236}">
                  <a16:creationId xmlns:a16="http://schemas.microsoft.com/office/drawing/2014/main" id="{5D76F65E-3879-296B-A322-7FA4155B5FC3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1">
              <a:extLst>
                <a:ext uri="{FF2B5EF4-FFF2-40B4-BE49-F238E27FC236}">
                  <a16:creationId xmlns:a16="http://schemas.microsoft.com/office/drawing/2014/main" id="{AC6D97FD-D699-2017-A2EC-F767E11D30E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122">
              <a:extLst>
                <a:ext uri="{FF2B5EF4-FFF2-40B4-BE49-F238E27FC236}">
                  <a16:creationId xmlns:a16="http://schemas.microsoft.com/office/drawing/2014/main" id="{7409E9C9-54B2-6998-26B5-D2F86F1F248D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8" name="TextBox 11">
            <a:extLst>
              <a:ext uri="{FF2B5EF4-FFF2-40B4-BE49-F238E27FC236}">
                <a16:creationId xmlns:a16="http://schemas.microsoft.com/office/drawing/2014/main" id="{94FD6C48-2FA9-8EEB-FC3F-96A354897CEA}"/>
              </a:ext>
            </a:extLst>
          </p:cNvPr>
          <p:cNvSpPr txBox="1"/>
          <p:nvPr/>
        </p:nvSpPr>
        <p:spPr>
          <a:xfrm>
            <a:off x="9005119" y="5916046"/>
            <a:ext cx="20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Sorted!</a:t>
            </a:r>
          </a:p>
        </p:txBody>
      </p:sp>
    </p:spTree>
    <p:extLst>
      <p:ext uri="{BB962C8B-B14F-4D97-AF65-F5344CB8AC3E}">
        <p14:creationId xmlns:p14="http://schemas.microsoft.com/office/powerpoint/2010/main" val="11269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8" grpId="0" animBg="1"/>
          <p:bldP spid="58" grpId="0" animBg="1"/>
          <p:bldP spid="59" grpId="0" animBg="1"/>
          <p:bldP spid="60" grpId="0" animBg="1"/>
          <p:bldP spid="1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8" grpId="0" animBg="1"/>
          <p:bldP spid="58" grpId="0" animBg="1"/>
          <p:bldP spid="59" grpId="0" animBg="1"/>
          <p:bldP spid="60" grpId="0" animBg="1"/>
          <p:bldP spid="128" grpId="0"/>
        </p:bldLst>
      </p:timing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base 100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F95294-D323-4FF3-B9B2-D23C45C9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3" name="Group 106">
            <a:extLst>
              <a:ext uri="{FF2B5EF4-FFF2-40B4-BE49-F238E27FC236}">
                <a16:creationId xmlns:a16="http://schemas.microsoft.com/office/drawing/2014/main" id="{4FD4D6A7-0CA8-B327-95DF-4C332BD6C0F2}"/>
              </a:ext>
            </a:extLst>
          </p:cNvPr>
          <p:cNvGrpSpPr/>
          <p:nvPr/>
        </p:nvGrpSpPr>
        <p:grpSpPr>
          <a:xfrm>
            <a:off x="1367257" y="2364339"/>
            <a:ext cx="7992844" cy="674098"/>
            <a:chOff x="1997317" y="3229162"/>
            <a:chExt cx="5040183" cy="718565"/>
          </a:xfrm>
          <a:solidFill>
            <a:srgbClr val="8BC145">
              <a:lumMod val="20000"/>
              <a:lumOff val="80000"/>
            </a:srgbClr>
          </a:solidFill>
        </p:grpSpPr>
        <p:sp>
          <p:nvSpPr>
            <p:cNvPr id="9" name="Rectangle 107">
              <a:extLst>
                <a:ext uri="{FF2B5EF4-FFF2-40B4-BE49-F238E27FC236}">
                  <a16:creationId xmlns:a16="http://schemas.microsoft.com/office/drawing/2014/main" id="{89D22818-6114-64D4-A619-8B853BA0ED1A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108">
              <a:extLst>
                <a:ext uri="{FF2B5EF4-FFF2-40B4-BE49-F238E27FC236}">
                  <a16:creationId xmlns:a16="http://schemas.microsoft.com/office/drawing/2014/main" id="{5B9ABEBA-8C5B-A4D4-D964-E52170949D51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9">
              <a:extLst>
                <a:ext uri="{FF2B5EF4-FFF2-40B4-BE49-F238E27FC236}">
                  <a16:creationId xmlns:a16="http://schemas.microsoft.com/office/drawing/2014/main" id="{AA35E455-AB15-CEA9-47C6-55CBF6C3EC8F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0">
              <a:extLst>
                <a:ext uri="{FF2B5EF4-FFF2-40B4-BE49-F238E27FC236}">
                  <a16:creationId xmlns:a16="http://schemas.microsoft.com/office/drawing/2014/main" id="{C78C685A-2824-F7C7-F868-F6CC7162072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11">
              <a:extLst>
                <a:ext uri="{FF2B5EF4-FFF2-40B4-BE49-F238E27FC236}">
                  <a16:creationId xmlns:a16="http://schemas.microsoft.com/office/drawing/2014/main" id="{44948007-5509-6093-1275-42B5E5A34BAA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12">
              <a:extLst>
                <a:ext uri="{FF2B5EF4-FFF2-40B4-BE49-F238E27FC236}">
                  <a16:creationId xmlns:a16="http://schemas.microsoft.com/office/drawing/2014/main" id="{E5CD7664-49A9-ABDE-43A2-6AC5F7ECC63B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13">
              <a:extLst>
                <a:ext uri="{FF2B5EF4-FFF2-40B4-BE49-F238E27FC236}">
                  <a16:creationId xmlns:a16="http://schemas.microsoft.com/office/drawing/2014/main" id="{4588BF68-3EA5-7CD7-B9FC-E41F19DB5FE3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15">
            <a:extLst>
              <a:ext uri="{FF2B5EF4-FFF2-40B4-BE49-F238E27FC236}">
                <a16:creationId xmlns:a16="http://schemas.microsoft.com/office/drawing/2014/main" id="{A2F63DB3-6DD5-50B1-A74A-3ECD51738D53}"/>
              </a:ext>
            </a:extLst>
          </p:cNvPr>
          <p:cNvGrpSpPr/>
          <p:nvPr/>
        </p:nvGrpSpPr>
        <p:grpSpPr>
          <a:xfrm>
            <a:off x="1367257" y="3431500"/>
            <a:ext cx="7992844" cy="674098"/>
            <a:chOff x="1997317" y="3229162"/>
            <a:chExt cx="5040183" cy="718565"/>
          </a:xfrm>
          <a:solidFill>
            <a:srgbClr val="F19D19">
              <a:lumMod val="20000"/>
              <a:lumOff val="80000"/>
            </a:srgbClr>
          </a:solidFill>
        </p:grpSpPr>
        <p:sp>
          <p:nvSpPr>
            <p:cNvPr id="17" name="Rectangle 116">
              <a:extLst>
                <a:ext uri="{FF2B5EF4-FFF2-40B4-BE49-F238E27FC236}">
                  <a16:creationId xmlns:a16="http://schemas.microsoft.com/office/drawing/2014/main" id="{461626E7-A23B-D7ED-9893-5EEE6925EDA6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17">
              <a:extLst>
                <a:ext uri="{FF2B5EF4-FFF2-40B4-BE49-F238E27FC236}">
                  <a16:creationId xmlns:a16="http://schemas.microsoft.com/office/drawing/2014/main" id="{903B2777-2EFA-9A31-53A6-F497820B53E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18">
              <a:extLst>
                <a:ext uri="{FF2B5EF4-FFF2-40B4-BE49-F238E27FC236}">
                  <a16:creationId xmlns:a16="http://schemas.microsoft.com/office/drawing/2014/main" id="{C48A7188-B084-56FE-BDC1-D21F8B58B2D5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19">
              <a:extLst>
                <a:ext uri="{FF2B5EF4-FFF2-40B4-BE49-F238E27FC236}">
                  <a16:creationId xmlns:a16="http://schemas.microsoft.com/office/drawing/2014/main" id="{9D93EA9C-497F-8CE5-54CD-71EF007D8CE6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0">
              <a:extLst>
                <a:ext uri="{FF2B5EF4-FFF2-40B4-BE49-F238E27FC236}">
                  <a16:creationId xmlns:a16="http://schemas.microsoft.com/office/drawing/2014/main" id="{E0188774-390A-A232-BF0F-9BBED9BBBFA9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121">
              <a:extLst>
                <a:ext uri="{FF2B5EF4-FFF2-40B4-BE49-F238E27FC236}">
                  <a16:creationId xmlns:a16="http://schemas.microsoft.com/office/drawing/2014/main" id="{437E8712-C267-BCA0-9D80-9804E8F9B040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22">
              <a:extLst>
                <a:ext uri="{FF2B5EF4-FFF2-40B4-BE49-F238E27FC236}">
                  <a16:creationId xmlns:a16="http://schemas.microsoft.com/office/drawing/2014/main" id="{FB14C511-3307-C5FE-D090-920558FDA1BC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id="{7C6F0213-668A-41E5-5375-6FA407EF0690}"/>
              </a:ext>
            </a:extLst>
          </p:cNvPr>
          <p:cNvGrpSpPr/>
          <p:nvPr/>
        </p:nvGrpSpPr>
        <p:grpSpPr>
          <a:xfrm>
            <a:off x="1367257" y="1297178"/>
            <a:ext cx="7992844" cy="674098"/>
            <a:chOff x="1997317" y="3229162"/>
            <a:chExt cx="5040183" cy="718565"/>
          </a:xfrm>
        </p:grpSpPr>
        <p:sp>
          <p:nvSpPr>
            <p:cNvPr id="25" name="Rectangle 104">
              <a:extLst>
                <a:ext uri="{FF2B5EF4-FFF2-40B4-BE49-F238E27FC236}">
                  <a16:creationId xmlns:a16="http://schemas.microsoft.com/office/drawing/2014/main" id="{10AD406C-0D13-91D8-6487-0F26BB952A36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0021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123">
              <a:extLst>
                <a:ext uri="{FF2B5EF4-FFF2-40B4-BE49-F238E27FC236}">
                  <a16:creationId xmlns:a16="http://schemas.microsoft.com/office/drawing/2014/main" id="{37D715AD-8880-DA91-1FD0-7CEEEEFDF28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0345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124">
              <a:extLst>
                <a:ext uri="{FF2B5EF4-FFF2-40B4-BE49-F238E27FC236}">
                  <a16:creationId xmlns:a16="http://schemas.microsoft.com/office/drawing/2014/main" id="{5593814A-2B0C-5DD1-2E6D-75A785A8F300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125">
              <a:extLst>
                <a:ext uri="{FF2B5EF4-FFF2-40B4-BE49-F238E27FC236}">
                  <a16:creationId xmlns:a16="http://schemas.microsoft.com/office/drawing/2014/main" id="{4454A24F-31FA-459B-1527-9E16648E6B3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126">
              <a:extLst>
                <a:ext uri="{FF2B5EF4-FFF2-40B4-BE49-F238E27FC236}">
                  <a16:creationId xmlns:a16="http://schemas.microsoft.com/office/drawing/2014/main" id="{1B9AC7B0-4D30-B87C-8463-1ACAEA34CFA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127">
              <a:extLst>
                <a:ext uri="{FF2B5EF4-FFF2-40B4-BE49-F238E27FC236}">
                  <a16:creationId xmlns:a16="http://schemas.microsoft.com/office/drawing/2014/main" id="{EDEA4C3E-5F6A-6B94-7111-86ABE8E57B1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0234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128">
              <a:extLst>
                <a:ext uri="{FF2B5EF4-FFF2-40B4-BE49-F238E27FC236}">
                  <a16:creationId xmlns:a16="http://schemas.microsoft.com/office/drawing/2014/main" id="{DD704B87-15A6-A595-7E71-BF0CF247C0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rgbClr val="1D6FA9">
                <a:lumMod val="20000"/>
                <a:lumOff val="80000"/>
              </a:srgbClr>
            </a:solidFill>
            <a:ln w="5080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Box 3">
            <a:extLst>
              <a:ext uri="{FF2B5EF4-FFF2-40B4-BE49-F238E27FC236}">
                <a16:creationId xmlns:a16="http://schemas.microsoft.com/office/drawing/2014/main" id="{26078577-524D-67B9-2A61-51D725E856E1}"/>
              </a:ext>
            </a:extLst>
          </p:cNvPr>
          <p:cNvSpPr txBox="1"/>
          <p:nvPr/>
        </p:nvSpPr>
        <p:spPr>
          <a:xfrm>
            <a:off x="1367258" y="4534969"/>
            <a:ext cx="41915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100: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d=2, so only 2 iterations.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 buckets</a:t>
            </a:r>
          </a:p>
        </p:txBody>
      </p:sp>
      <p:sp>
        <p:nvSpPr>
          <p:cNvPr id="33" name="TextBox 129">
            <a:extLst>
              <a:ext uri="{FF2B5EF4-FFF2-40B4-BE49-F238E27FC236}">
                <a16:creationId xmlns:a16="http://schemas.microsoft.com/office/drawing/2014/main" id="{BBE6EE7F-E5B2-618F-52C5-92994CC928AA}"/>
              </a:ext>
            </a:extLst>
          </p:cNvPr>
          <p:cNvSpPr txBox="1"/>
          <p:nvPr/>
        </p:nvSpPr>
        <p:spPr>
          <a:xfrm>
            <a:off x="6217452" y="4563544"/>
            <a:ext cx="31718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10: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d=3, so 3 iterations.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buckets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66861D8-E05B-5BE6-BD80-40172416175E}"/>
              </a:ext>
            </a:extLst>
          </p:cNvPr>
          <p:cNvSpPr txBox="1"/>
          <p:nvPr/>
        </p:nvSpPr>
        <p:spPr>
          <a:xfrm>
            <a:off x="5144226" y="4935019"/>
            <a:ext cx="60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vs.</a:t>
            </a: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937FB8AC-FBD5-0672-D5BA-8A645D5B8526}"/>
              </a:ext>
            </a:extLst>
          </p:cNvPr>
          <p:cNvSpPr txBox="1"/>
          <p:nvPr/>
        </p:nvSpPr>
        <p:spPr>
          <a:xfrm>
            <a:off x="1367258" y="5858439"/>
            <a:ext cx="795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Bigger base means more buckets but fewer iterations.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212003E-00D2-9D07-2AE6-24994CB91217}"/>
              </a:ext>
            </a:extLst>
          </p:cNvPr>
          <p:cNvSpPr txBox="1"/>
          <p:nvPr/>
        </p:nvSpPr>
        <p:spPr>
          <a:xfrm>
            <a:off x="875211" y="912748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Original array</a:t>
            </a:r>
          </a:p>
        </p:txBody>
      </p:sp>
      <p:sp>
        <p:nvSpPr>
          <p:cNvPr id="37" name="TextBox 130">
            <a:extLst>
              <a:ext uri="{FF2B5EF4-FFF2-40B4-BE49-F238E27FC236}">
                <a16:creationId xmlns:a16="http://schemas.microsoft.com/office/drawing/2014/main" id="{5CB55C88-8376-4E8D-9813-26006FFDC988}"/>
              </a:ext>
            </a:extLst>
          </p:cNvPr>
          <p:cNvSpPr txBox="1"/>
          <p:nvPr/>
        </p:nvSpPr>
        <p:spPr>
          <a:xfrm>
            <a:off x="8305086" y="416120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Sorted array</a:t>
            </a:r>
          </a:p>
        </p:txBody>
      </p:sp>
    </p:spTree>
    <p:extLst>
      <p:ext uri="{BB962C8B-B14F-4D97-AF65-F5344CB8AC3E}">
        <p14:creationId xmlns:p14="http://schemas.microsoft.com/office/powerpoint/2010/main" val="38851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B068-15F1-AD45-AA18-66FDEF1C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running time of </a:t>
            </a:r>
            <a:r>
              <a:rPr lang="en-US" dirty="0" err="1"/>
              <a:t>RadixSort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Say we want to sort: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n integers,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maximum size M,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 base r.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of iterations of </a:t>
                </a:r>
                <a:r>
                  <a:rPr lang="en-US" dirty="0" err="1">
                    <a:solidFill>
                      <a:schemeClr val="tx1"/>
                    </a:solidFill>
                  </a:rPr>
                  <a:t>RadixSort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Same as number of digits, base r, of an integer x of max size M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Time per iteration: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Initialize r buckets, put n items into them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total time.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Total time: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28" t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130FA58-22C9-01B5-1A5D-B18230D6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FE720-E8E7-1643-9FEB-333D448563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325" y="4095931"/>
            <a:ext cx="1493905" cy="13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33EFE-4DC7-A44B-908F-6B3F6BEDD646}"/>
              </a:ext>
            </a:extLst>
          </p:cNvPr>
          <p:cNvSpPr txBox="1"/>
          <p:nvPr/>
        </p:nvSpPr>
        <p:spPr>
          <a:xfrm>
            <a:off x="7417867" y="3486331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Convince yourself that this is the right formula for d.</a:t>
            </a:r>
          </a:p>
        </p:txBody>
      </p:sp>
    </p:spTree>
    <p:extLst>
      <p:ext uri="{BB962C8B-B14F-4D97-AF65-F5344CB8AC3E}">
        <p14:creationId xmlns:p14="http://schemas.microsoft.com/office/powerpoint/2010/main" val="23355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Given n, M, how should we choose r?</a:t>
            </a:r>
          </a:p>
          <a:p>
            <a:r>
              <a:rPr lang="en-US" dirty="0"/>
              <a:t>Looks like there’s some sweet spot: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2AC881E-6B98-6F8B-D001-DF0D6D2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3797" y="6058562"/>
            <a:ext cx="338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IPython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Notebook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486" y="27989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649" y="2397036"/>
            <a:ext cx="4330450" cy="309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49" y="2356649"/>
            <a:ext cx="4561171" cy="3259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/>
              <p:nvPr/>
            </p:nvSpPr>
            <p:spPr>
              <a:xfrm>
                <a:off x="7558669" y="900448"/>
                <a:ext cx="44796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Running time: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D6FA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1D6FA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rgbClr val="1D6FA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D6FA9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800" b="0" i="0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D6FA9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D6FA9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D6FA9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D6FA9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d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D6FA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D6FA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69" y="900448"/>
                <a:ext cx="4479624" cy="404983"/>
              </a:xfrm>
              <a:prstGeom prst="rect">
                <a:avLst/>
              </a:prstGeom>
              <a:blipFill>
                <a:blip r:embed="rId4"/>
                <a:stretch>
                  <a:fillRect l="-1224" t="-3030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reasonable choice: r=n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Running time: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1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36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Choose n=r: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1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174DD2A-C994-FBEA-E1D7-C982CEA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511" y="4562415"/>
            <a:ext cx="775233" cy="1135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7929" y="5506384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2020" y="4711235"/>
            <a:ext cx="67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Choosing r = n is pretty good.  What choice of r optimizes the asymptotic running time?  What if I also care about space?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E1B8-13C3-DB45-9F50-80BFEFCFDAFA}"/>
              </a:ext>
            </a:extLst>
          </p:cNvPr>
          <p:cNvSpPr txBox="1"/>
          <p:nvPr/>
        </p:nvSpPr>
        <p:spPr>
          <a:xfrm>
            <a:off x="6216957" y="2831467"/>
            <a:ext cx="45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Intuition: balance n and r here.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06BD4E-C7B2-CE45-AA97-D1CC0C58F5A7}"/>
              </a:ext>
            </a:extLst>
          </p:cNvPr>
          <p:cNvCxnSpPr/>
          <p:nvPr/>
        </p:nvCxnSpPr>
        <p:spPr>
          <a:xfrm flipV="1">
            <a:off x="8128242" y="2563222"/>
            <a:ext cx="318184" cy="36550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69B08F-B50E-434E-9A83-25F5F71BA921}"/>
              </a:ext>
            </a:extLst>
          </p:cNvPr>
          <p:cNvCxnSpPr>
            <a:cxnSpLocks/>
          </p:cNvCxnSpPr>
          <p:nvPr/>
        </p:nvCxnSpPr>
        <p:spPr>
          <a:xfrm flipH="1" flipV="1">
            <a:off x="7691682" y="2563223"/>
            <a:ext cx="333830" cy="343517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982442"/>
                <a:ext cx="6565777" cy="468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:r>
                  <a:rPr lang="en-US" i="1" dirty="0">
                    <a:solidFill>
                      <a:schemeClr val="tx1"/>
                    </a:solidFill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function that maps elements of U to buckets 1, ..., 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982442"/>
                <a:ext cx="6565777" cy="4680000"/>
              </a:xfrm>
              <a:blipFill>
                <a:blip r:embed="rId2"/>
                <a:stretch>
                  <a:fillRect l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009F6FE-B9E2-F3E6-1F02-4892CE15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095497" y="3226853"/>
            <a:ext cx="3111690" cy="31261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All of the keys in the universe live in this blob.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2061" y="5983695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370062" y="3422683"/>
            <a:ext cx="2494122" cy="2866024"/>
            <a:chOff x="5336275" y="3575713"/>
            <a:chExt cx="2494122" cy="2975208"/>
          </a:xfrm>
        </p:grpSpPr>
        <p:sp>
          <p:nvSpPr>
            <p:cNvPr id="7" name="Rectangle 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14220"/>
              </a:avLst>
            </a:prstGeom>
            <a:ln w="25400">
              <a:solidFill>
                <a:srgbClr val="1D6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9164" y="3786831"/>
              <a:ext cx="1211233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 buckets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 rot="796341">
            <a:off x="3883642" y="3728519"/>
            <a:ext cx="670990" cy="642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0454470">
            <a:off x="2682638" y="4158939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44420" y="359408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44420" y="413998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44420" y="470520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6503" y="3311265"/>
            <a:ext cx="293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Example: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h(x) = least significant digit of x.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0914" y="4141252"/>
            <a:ext cx="5459105" cy="1518010"/>
            <a:chOff x="1746913" y="4421875"/>
            <a:chExt cx="5459105" cy="1518010"/>
          </a:xfrm>
        </p:grpSpPr>
        <p:sp>
          <p:nvSpPr>
            <p:cNvPr id="22" name="Freeform 21"/>
            <p:cNvSpPr/>
            <p:nvPr/>
          </p:nvSpPr>
          <p:spPr>
            <a:xfrm>
              <a:off x="2988860" y="4421875"/>
              <a:ext cx="4189862" cy="644028"/>
            </a:xfrm>
            <a:custGeom>
              <a:avLst/>
              <a:gdLst>
                <a:gd name="connsiteX0" fmla="*/ 0 w 4189862"/>
                <a:gd name="connsiteY0" fmla="*/ 0 h 644028"/>
                <a:gd name="connsiteX1" fmla="*/ 996286 w 4189862"/>
                <a:gd name="connsiteY1" fmla="*/ 450376 h 644028"/>
                <a:gd name="connsiteX2" fmla="*/ 2060812 w 4189862"/>
                <a:gd name="connsiteY2" fmla="*/ 641444 h 644028"/>
                <a:gd name="connsiteX3" fmla="*/ 2852382 w 4189862"/>
                <a:gd name="connsiteY3" fmla="*/ 327546 h 644028"/>
                <a:gd name="connsiteX4" fmla="*/ 3507474 w 4189862"/>
                <a:gd name="connsiteY4" fmla="*/ 163773 h 644028"/>
                <a:gd name="connsiteX5" fmla="*/ 4189862 w 4189862"/>
                <a:gd name="connsiteY5" fmla="*/ 245659 h 64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9862" h="644028">
                  <a:moveTo>
                    <a:pt x="0" y="0"/>
                  </a:moveTo>
                  <a:cubicBezTo>
                    <a:pt x="326408" y="171734"/>
                    <a:pt x="652817" y="343469"/>
                    <a:pt x="996286" y="450376"/>
                  </a:cubicBezTo>
                  <a:cubicBezTo>
                    <a:pt x="1339755" y="557283"/>
                    <a:pt x="1751463" y="661916"/>
                    <a:pt x="2060812" y="641444"/>
                  </a:cubicBezTo>
                  <a:cubicBezTo>
                    <a:pt x="2370161" y="620972"/>
                    <a:pt x="2611272" y="407158"/>
                    <a:pt x="2852382" y="327546"/>
                  </a:cubicBezTo>
                  <a:cubicBezTo>
                    <a:pt x="3093492" y="247934"/>
                    <a:pt x="3284561" y="177421"/>
                    <a:pt x="3507474" y="163773"/>
                  </a:cubicBezTo>
                  <a:cubicBezTo>
                    <a:pt x="3730387" y="150125"/>
                    <a:pt x="4189862" y="245659"/>
                    <a:pt x="4189862" y="245659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746913" y="4967785"/>
              <a:ext cx="5459105" cy="814035"/>
            </a:xfrm>
            <a:custGeom>
              <a:avLst/>
              <a:gdLst>
                <a:gd name="connsiteX0" fmla="*/ 0 w 5459105"/>
                <a:gd name="connsiteY0" fmla="*/ 0 h 1013541"/>
                <a:gd name="connsiteX1" fmla="*/ 777923 w 5459105"/>
                <a:gd name="connsiteY1" fmla="*/ 272955 h 1013541"/>
                <a:gd name="connsiteX2" fmla="*/ 1473959 w 5459105"/>
                <a:gd name="connsiteY2" fmla="*/ 68239 h 1013541"/>
                <a:gd name="connsiteX3" fmla="*/ 2115403 w 5459105"/>
                <a:gd name="connsiteY3" fmla="*/ 27296 h 1013541"/>
                <a:gd name="connsiteX4" fmla="*/ 3152633 w 5459105"/>
                <a:gd name="connsiteY4" fmla="*/ 450376 h 1013541"/>
                <a:gd name="connsiteX5" fmla="*/ 4244454 w 5459105"/>
                <a:gd name="connsiteY5" fmla="*/ 1009934 h 1013541"/>
                <a:gd name="connsiteX6" fmla="*/ 5227093 w 5459105"/>
                <a:gd name="connsiteY6" fmla="*/ 668740 h 1013541"/>
                <a:gd name="connsiteX7" fmla="*/ 5459105 w 5459105"/>
                <a:gd name="connsiteY7" fmla="*/ 232012 h 10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9105" h="1013541">
                  <a:moveTo>
                    <a:pt x="0" y="0"/>
                  </a:moveTo>
                  <a:cubicBezTo>
                    <a:pt x="266131" y="130791"/>
                    <a:pt x="532263" y="261582"/>
                    <a:pt x="777923" y="272955"/>
                  </a:cubicBezTo>
                  <a:cubicBezTo>
                    <a:pt x="1023583" y="284328"/>
                    <a:pt x="1251046" y="109182"/>
                    <a:pt x="1473959" y="68239"/>
                  </a:cubicBezTo>
                  <a:cubicBezTo>
                    <a:pt x="1696872" y="27296"/>
                    <a:pt x="1835624" y="-36393"/>
                    <a:pt x="2115403" y="27296"/>
                  </a:cubicBezTo>
                  <a:cubicBezTo>
                    <a:pt x="2395182" y="90985"/>
                    <a:pt x="2797791" y="286603"/>
                    <a:pt x="3152633" y="450376"/>
                  </a:cubicBezTo>
                  <a:cubicBezTo>
                    <a:pt x="3507475" y="614149"/>
                    <a:pt x="3898711" y="973540"/>
                    <a:pt x="4244454" y="1009934"/>
                  </a:cubicBezTo>
                  <a:cubicBezTo>
                    <a:pt x="4590197" y="1046328"/>
                    <a:pt x="5024651" y="798394"/>
                    <a:pt x="5227093" y="668740"/>
                  </a:cubicBezTo>
                  <a:cubicBezTo>
                    <a:pt x="5429535" y="539086"/>
                    <a:pt x="5459105" y="232012"/>
                    <a:pt x="5459105" y="232012"/>
                  </a:cubicBezTo>
                </a:path>
              </a:pathLst>
            </a:custGeom>
            <a:noFill/>
            <a:ln w="41275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 rot="1455195">
              <a:off x="4667049" y="5570553"/>
              <a:ext cx="1378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h(13) = 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20355326">
              <a:off x="5266962" y="4755636"/>
              <a:ext cx="1378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h(22) = 2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21415" y="873691"/>
            <a:ext cx="3446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D6FA9"/>
                </a:solidFill>
              </a:rPr>
              <a:t>For this lecture, we are assuming that the number of things that show up is the same as the number of buckets, both are n.  </a:t>
            </a:r>
          </a:p>
          <a:p>
            <a:pPr algn="ctr"/>
            <a:endParaRPr lang="en-US" sz="1600" dirty="0">
              <a:solidFill>
                <a:srgbClr val="1D6FA9"/>
              </a:solidFill>
            </a:endParaRPr>
          </a:p>
          <a:p>
            <a:pPr algn="ctr"/>
            <a:r>
              <a:rPr lang="en-US" sz="1600" dirty="0">
                <a:solidFill>
                  <a:srgbClr val="1D6FA9"/>
                </a:solidFill>
              </a:rPr>
              <a:t>This doesn’t have to be the case, although we do want:</a:t>
            </a:r>
          </a:p>
          <a:p>
            <a:pPr algn="ctr"/>
            <a:endParaRPr lang="en-US" sz="1600" dirty="0">
              <a:solidFill>
                <a:srgbClr val="1D6FA9"/>
              </a:solidFill>
            </a:endParaRPr>
          </a:p>
          <a:p>
            <a:pPr algn="ctr"/>
            <a:r>
              <a:rPr lang="en-US" sz="1600" b="1" dirty="0">
                <a:solidFill>
                  <a:srgbClr val="1D6FA9"/>
                </a:solidFill>
              </a:rPr>
              <a:t>#buckets = O( #things which show up )</a:t>
            </a:r>
          </a:p>
        </p:txBody>
      </p:sp>
    </p:spTree>
    <p:extLst>
      <p:ext uri="{BB962C8B-B14F-4D97-AF65-F5344CB8AC3E}">
        <p14:creationId xmlns:p14="http://schemas.microsoft.com/office/powerpoint/2010/main" val="20371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3A75-C289-1941-A070-3D786E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time of </a:t>
            </a:r>
            <a:r>
              <a:rPr lang="en-US" dirty="0" err="1"/>
              <a:t>RadixSort</a:t>
            </a:r>
            <a:r>
              <a:rPr lang="en-US" dirty="0"/>
              <a:t> with r=n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sort n integers of size at most M, time is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So the running time (in terms of n) depends on how big M is in terms of n: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some constant c, then this is O(n).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then this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The number of buckets needed is r=n.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59E4CED-5738-9B7E-C795-9FDD0CD8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32AF-7F03-854A-9A5F-0409846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4C0E-AAE2-6040-82E8-30578DD36E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64059"/>
            <a:ext cx="10515600" cy="4680000"/>
          </a:xfrm>
        </p:spPr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can sort n integers of size at most n</a:t>
            </a:r>
            <a:r>
              <a:rPr lang="en-US" baseline="30000" dirty="0"/>
              <a:t>100</a:t>
            </a:r>
            <a:r>
              <a:rPr lang="en-US" dirty="0"/>
              <a:t> in time O(n), and needs enough space to store O(n) integers. </a:t>
            </a:r>
          </a:p>
          <a:p>
            <a:r>
              <a:rPr lang="en-US" dirty="0"/>
              <a:t>If your integers have size much much bigger than n (like 2</a:t>
            </a:r>
            <a:r>
              <a:rPr lang="en-US" baseline="30000" dirty="0"/>
              <a:t>n</a:t>
            </a:r>
            <a:r>
              <a:rPr lang="en-US" dirty="0"/>
              <a:t>), maybe you shouldn’t use </a:t>
            </a:r>
            <a:r>
              <a:rPr lang="en-US" dirty="0" err="1"/>
              <a:t>RadixSort</a:t>
            </a:r>
            <a:r>
              <a:rPr lang="en-US" dirty="0"/>
              <a:t>.</a:t>
            </a:r>
          </a:p>
          <a:p>
            <a:r>
              <a:rPr lang="en-US" dirty="0"/>
              <a:t>It matters how we pick the base.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FE46C-FB33-E656-5E48-9ACBA09B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A8F8A-CC11-874F-9B0F-CC88758CABDE}"/>
              </a:ext>
            </a:extLst>
          </p:cNvPr>
          <p:cNvSpPr txBox="1"/>
          <p:nvPr/>
        </p:nvSpPr>
        <p:spPr>
          <a:xfrm>
            <a:off x="8926286" y="828057"/>
            <a:ext cx="268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put any constant here instead of 100.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99F99-BF41-1F4F-BA66-D31EE2A317A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827623" y="1474388"/>
            <a:ext cx="441960" cy="485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9DA913-8CDB-B244-BDBF-5C0D28A5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32" y="4135352"/>
            <a:ext cx="3115329" cy="20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089000"/>
            <a:ext cx="10515600" cy="468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difficult sorting is depends on the model of computation.</a:t>
            </a:r>
          </a:p>
          <a:p>
            <a:r>
              <a:rPr lang="en-US" dirty="0"/>
              <a:t>How reasonable a model of computation is is up for debate.</a:t>
            </a:r>
          </a:p>
          <a:p>
            <a:endParaRPr lang="en-US" dirty="0"/>
          </a:p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includes </a:t>
            </a:r>
            <a:r>
              <a:rPr lang="en-US" dirty="0" err="1">
                <a:solidFill>
                  <a:schemeClr val="accent1"/>
                </a:solidFill>
              </a:rPr>
              <a:t>MergeSort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QuickSort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InsertionSort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Any algorithm in this model must use at least </a:t>
            </a:r>
            <a:r>
              <a:rPr lang="en-US" dirty="0" err="1">
                <a:solidFill>
                  <a:schemeClr val="accent1"/>
                </a:solidFill>
              </a:rPr>
              <a:t>Ω</a:t>
            </a:r>
            <a:r>
              <a:rPr lang="en-US" dirty="0">
                <a:solidFill>
                  <a:schemeClr val="accent1"/>
                </a:solidFill>
              </a:rPr>
              <a:t>(n log(n)) operations.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it can handle arbitrary comparable objects.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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If we are sorting small integers (or other reasonable data):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CountingSort</a:t>
            </a:r>
            <a:r>
              <a:rPr lang="en-US" dirty="0">
                <a:solidFill>
                  <a:schemeClr val="accent1"/>
                </a:solidFill>
              </a:rPr>
              <a:t> and </a:t>
            </a:r>
            <a:r>
              <a:rPr lang="en-US" dirty="0" err="1">
                <a:solidFill>
                  <a:schemeClr val="accent1"/>
                </a:solidFill>
              </a:rPr>
              <a:t>RadixSort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Both run in time O(n)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Might take more space and/or be slower if integers get too big 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EAD3AC6-83D9-84A5-28BF-B4286801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117" y="4457282"/>
            <a:ext cx="665853" cy="60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324" y="3939084"/>
            <a:ext cx="619024" cy="7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A93A9-5445-7E2B-5CFE-91BE5A23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8D484B4-D9FB-CC40-86CD-AFBD26B2E985}" type="slidenum">
              <a:rPr lang="en-US" altLang="zh-CN" smtClean="0">
                <a:solidFill>
                  <a:prstClr val="white"/>
                </a:solidFill>
                <a:ea typeface="华文细黑"/>
              </a:rPr>
              <a:pPr defTabSz="914400"/>
              <a:t>123</a:t>
            </a:fld>
            <a:endParaRPr lang="en-US" altLang="zh-CN" dirty="0">
              <a:solidFill>
                <a:prstClr val="white"/>
              </a:solidFill>
              <a:ea typeface="华文细黑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B3EEE4-3639-A25B-8150-D17C7C0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123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Tables (with chaining)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882771"/>
                <a:ext cx="10515600" cy="4680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Array of n buckets.</a:t>
                </a:r>
              </a:p>
              <a:p>
                <a:r>
                  <a:rPr lang="en-US" sz="2400" dirty="0"/>
                  <a:t>Each bucket stores a linked list.</a:t>
                </a:r>
              </a:p>
              <a:p>
                <a:pPr lvl="1"/>
                <a:r>
                  <a:rPr lang="en-US" sz="2000" dirty="0"/>
                  <a:t>We can insert into a linked list in time O(1) </a:t>
                </a:r>
              </a:p>
              <a:p>
                <a:pPr lvl="1"/>
                <a:r>
                  <a:rPr lang="en-US" sz="2000" dirty="0"/>
                  <a:t>To find something in the linked list takes time O(length(list)).</a:t>
                </a:r>
              </a:p>
              <a:p>
                <a:r>
                  <a:rPr lang="en-US" sz="2400" dirty="0"/>
                  <a:t>A hash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For example, </a:t>
                </a:r>
                <a:r>
                  <a:rPr lang="en-US" sz="2000" dirty="0">
                    <a:solidFill>
                      <a:srgbClr val="7030A0"/>
                    </a:solidFill>
                  </a:rPr>
                  <a:t>h(x) = least significant digit of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882771"/>
                <a:ext cx="10515600" cy="4680000"/>
              </a:xfrm>
              <a:blipFill>
                <a:blip r:embed="rId2"/>
                <a:stretch>
                  <a:fillRect l="-812" t="-1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257202C-CA37-F31C-8263-63F62C3E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68158" y="3183999"/>
            <a:ext cx="2000704" cy="3111030"/>
            <a:chOff x="5003613" y="3684896"/>
            <a:chExt cx="2000704" cy="3229547"/>
          </a:xfrm>
        </p:grpSpPr>
        <p:sp>
          <p:nvSpPr>
            <p:cNvPr id="5" name="Rectangle 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3613" y="6531041"/>
              <a:ext cx="200070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 buckets (say n=9)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801718" y="325022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01718" y="379612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1718" y="436134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1718" y="547913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406185" y="3483496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641212" y="5663692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06185" y="4577592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06185" y="5669412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94992" y="3871662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4923" y="3871662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02798" y="3885170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8862" y="850635"/>
            <a:ext cx="268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For demonstration purposes only!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This is a terrible hash function!  Don’t use this!</a:t>
            </a:r>
            <a:endParaRPr lang="en-US" b="1" dirty="0">
              <a:solidFill>
                <a:srgbClr val="CF6E6C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01758" y="3878416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7646733" y="2049939"/>
            <a:ext cx="2386551" cy="1001899"/>
          </a:xfrm>
          <a:prstGeom prst="straightConnector1">
            <a:avLst/>
          </a:prstGeom>
          <a:ln w="38100">
            <a:solidFill>
              <a:srgbClr val="CF6E6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28526" y="3302970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INSERT: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979392" y="4334383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641212" y="4577592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003352" y="3700943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48698" y="4334383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03352" y="5438681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6735778" y="5057219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641212" y="3994301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848943" y="4577592"/>
            <a:ext cx="368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30145" y="4008935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28526" y="4623074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SEARCH 43: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36836" y="5084738"/>
            <a:ext cx="3547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Scan through all the elements in bucket h(43) = 3.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AA78B-063F-D04F-88C1-323A80806A98}"/>
              </a:ext>
            </a:extLst>
          </p:cNvPr>
          <p:cNvSpPr txBox="1"/>
          <p:nvPr/>
        </p:nvSpPr>
        <p:spPr>
          <a:xfrm>
            <a:off x="1591005" y="5683807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DELETE 43: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C0FB0-4049-7B4C-9A08-5BE0C73578BA}"/>
              </a:ext>
            </a:extLst>
          </p:cNvPr>
          <p:cNvSpPr txBox="1"/>
          <p:nvPr/>
        </p:nvSpPr>
        <p:spPr>
          <a:xfrm>
            <a:off x="2152651" y="6110363"/>
            <a:ext cx="354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 for 43 and remove it.</a:t>
            </a:r>
          </a:p>
        </p:txBody>
      </p:sp>
    </p:spTree>
    <p:extLst>
      <p:ext uri="{BB962C8B-B14F-4D97-AF65-F5344CB8AC3E}">
        <p14:creationId xmlns:p14="http://schemas.microsoft.com/office/powerpoint/2010/main" val="15737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  <p:bldP spid="31" grpId="0"/>
      <p:bldP spid="32" grpId="0" animBg="1"/>
      <p:bldP spid="34" grpId="0" animBg="1"/>
      <p:bldP spid="36" grpId="0" animBg="1"/>
      <p:bldP spid="37" grpId="0" animBg="1"/>
      <p:bldP spid="52" grpId="0"/>
      <p:bldP spid="53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F6E6C"/>
                </a:solidFill>
              </a:rPr>
              <a:t>Aside</a:t>
            </a:r>
            <a:r>
              <a:rPr lang="en-US" dirty="0"/>
              <a:t>: </a:t>
            </a:r>
            <a:r>
              <a:rPr lang="en-US" sz="3600" dirty="0"/>
              <a:t>Hash tables with open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026248"/>
            <a:ext cx="10515600" cy="4680000"/>
          </a:xfrm>
        </p:spPr>
        <p:txBody>
          <a:bodyPr/>
          <a:lstStyle/>
          <a:p>
            <a:r>
              <a:rPr lang="en-US" dirty="0"/>
              <a:t>The previous slide is about hash tables with chaining.</a:t>
            </a:r>
          </a:p>
          <a:p>
            <a:r>
              <a:rPr lang="en-US" dirty="0"/>
              <a:t>There’s also something called “open addressing”</a:t>
            </a:r>
          </a:p>
          <a:p>
            <a:r>
              <a:rPr lang="en-US" dirty="0"/>
              <a:t>You don’t need to know about it for this class.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9DC0131B-F14D-3C06-7DBB-948FAAB3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6366" y="2725161"/>
            <a:ext cx="545910" cy="552170"/>
          </a:xfrm>
          <a:prstGeom prst="rect">
            <a:avLst/>
          </a:prstGeom>
          <a:noFill/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6FA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6366" y="3277331"/>
            <a:ext cx="545910" cy="552170"/>
          </a:xfrm>
          <a:prstGeom prst="rect">
            <a:avLst/>
          </a:prstGeom>
          <a:noFill/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6FA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19" y="3829500"/>
            <a:ext cx="545910" cy="552170"/>
          </a:xfrm>
          <a:prstGeom prst="rect">
            <a:avLst/>
          </a:prstGeom>
          <a:noFill/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6FA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8499" y="4381670"/>
            <a:ext cx="545910" cy="552170"/>
          </a:xfrm>
          <a:prstGeom prst="rect">
            <a:avLst/>
          </a:prstGeom>
          <a:noFill/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6FA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219" y="4933840"/>
            <a:ext cx="545910" cy="552170"/>
          </a:xfrm>
          <a:prstGeom prst="rect">
            <a:avLst/>
          </a:prstGeom>
          <a:noFill/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6FA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704" y="5466859"/>
            <a:ext cx="15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6FA9"/>
                </a:solidFill>
              </a:rPr>
              <a:t>n=9 buckets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7264" y="279139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7264" y="333728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7264" y="390250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7264" y="502029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61731" y="3024658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61731" y="411875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61731" y="521057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34938" y="3875545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96758" y="4118754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904244" y="3875545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2491324" y="459838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604489" y="4118754"/>
            <a:ext cx="368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85691" y="3550097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94085" y="4858169"/>
            <a:ext cx="179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“chain”</a:t>
            </a:r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H="1" flipV="1">
            <a:off x="4644336" y="4417903"/>
            <a:ext cx="46745" cy="4402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174724" y="2834156"/>
            <a:ext cx="1511484" cy="3111030"/>
            <a:chOff x="5003613" y="3684896"/>
            <a:chExt cx="1511484" cy="3229547"/>
          </a:xfrm>
        </p:grpSpPr>
        <p:sp>
          <p:nvSpPr>
            <p:cNvPr id="35" name="Rectangle 3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6FA9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6FA9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6FA9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6FA9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6FA9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n=9 buckets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169608" y="301699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69608" y="356289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69608" y="412811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9608" y="524589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7103668" y="482398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877828" y="414334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451035" y="3921030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877828" y="4766750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8435685" y="4564037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877828" y="368965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877828" y="3129705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798930" y="5335030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393105">
            <a:off x="9110195" y="4205697"/>
            <a:ext cx="1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bounce!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655051" y="5906871"/>
            <a:ext cx="378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+mj-lt"/>
              </a:rPr>
              <a:t>\end{Aside}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2136" y="2107006"/>
            <a:ext cx="202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917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52 -0.39236 L 0.22852 -0.39213 C 0.22695 -0.38727 0.22539 -0.38194 0.22396 -0.37662 C 0.22344 -0.37454 0.22279 -0.37268 0.2224 -0.3706 C 0.22018 -0.35278 0.22227 -0.35718 0.2194 -0.34468 C 0.21862 -0.34074 0.21823 -0.33634 0.21654 -0.33264 C 0.21445 -0.3287 0.21159 -0.32523 0.21042 -0.32083 C 0.20833 -0.3125 0.2099 -0.31667 0.20586 -0.3088 C 0.20508 -0.30486 0.20378 -0.30093 0.203 -0.29699 C 0.20248 -0.29421 0.20208 -0.29167 0.20156 -0.28889 C 0.20052 -0.28495 0.19948 -0.28102 0.19844 -0.27708 L 0.19701 -0.27106 C 0.19701 -0.27083 0.19414 -0.25903 0.19414 -0.2588 C 0.1931 -0.25718 0.1918 -0.25532 0.19102 -0.25301 C 0.18971 -0.24931 0.18906 -0.24514 0.18802 -0.2412 L 0.18659 -0.23518 C 0.18607 -0.2331 0.18594 -0.23102 0.18503 -0.22917 L 0.17604 -0.21134 C 0.17513 -0.20926 0.17448 -0.20694 0.17305 -0.20532 C 0.17175 -0.20324 0.16992 -0.20162 0.16862 -0.19931 C 0.16654 -0.1956 0.16263 -0.1875 0.16263 -0.18727 C 0.15938 -0.17384 0.16406 -0.18843 0.15677 -0.17755 C 0.1444 -0.1588 0.15625 -0.17037 0.14623 -0.16157 C 0.14531 -0.15949 0.14466 -0.15718 0.14323 -0.15556 C 0.14024 -0.15208 0.13268 -0.14583 0.12826 -0.14352 C 0.12539 -0.14213 0.12201 -0.1419 0.1194 -0.13958 C 0.11784 -0.13819 0.11654 -0.13657 0.11498 -0.13565 C 0.11198 -0.13403 0.10886 -0.1331 0.10586 -0.13171 L 0.10143 -0.12963 C 0.1 -0.12824 0.09844 -0.12731 0.09701 -0.12569 C 0.09531 -0.12384 0.09427 -0.1213 0.09258 -0.11968 C 0.09115 -0.11852 0.08958 -0.11806 0.08802 -0.11782 C 0.08346 -0.11667 0.07904 -0.11643 0.07461 -0.11574 L 0.06563 -0.11181 L 0.06107 -0.10972 C 0.05977 -0.10833 0.05833 -0.10671 0.05664 -0.10579 C 0.0543 -0.10463 0.05169 -0.10463 0.04909 -0.1037 C 0.04727 -0.10324 0.04518 -0.10255 0.04323 -0.10185 C 0.04779 -0.10116 0.05221 -0.10093 0.05664 -0.09977 C 0.05977 -0.09907 0.06563 -0.09583 0.06563 -0.0956 C 0.06719 -0.09444 0.06862 -0.09282 0.07018 -0.0919 C 0.07149 -0.09097 0.07331 -0.09097 0.07461 -0.08981 C 0.07774 -0.0875 0.0806 -0.08449 0.08346 -0.08194 L 0.08802 -0.07801 C 0.09531 -0.06343 0.09492 -0.07014 0.09258 -0.05393 C 0.09128 -0.04653 0.08998 -0.04167 0.08802 -0.03403 C 0.0875 -0.03218 0.08789 -0.0294 0.08646 -0.02824 L 0.07761 -0.02014 C 0.07604 -0.01875 0.07487 -0.0169 0.07305 -0.0162 L 0.06406 -0.01227 C 0.06263 -0.01157 0.06107 -0.01065 0.05977 -0.01018 C 0.05716 -0.00949 0.05469 -0.00903 0.05221 -0.00833 C 0.05013 -0.00764 0.04831 -0.00671 0.04623 -0.00625 C 0.04219 -0.00532 0.03815 -0.00509 0.03425 -0.00417 C 0.03177 -0.0037 0.0293 -0.00278 0.02669 -0.00231 C 0.02331 -0.00139 0.01979 -0.00093 0.01628 -0.00023 C 0.01341 0.00046 0.01042 0.00116 0.00742 0.00185 C 0.00195 -0.00069 0.00456 -0.00023 -1.04167E-6 -0.00023 L -1.04167E-6 -3.7037E-7 " pathEditMode="relative" rAng="0" ptsTypes="AAAAAAAAAAAAAAAAAAAAAAAAAAAAAAAAAAAAAAAAAAAAAAAAAAAAAAAAAAA">
                                      <p:cBhvr>
                                        <p:cTn id="7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1969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9" grpId="0" animBg="1"/>
      <p:bldP spid="22" grpId="0" animBg="1"/>
      <p:bldP spid="24" grpId="0"/>
      <p:bldP spid="31" grpId="0"/>
      <p:bldP spid="41" grpId="0"/>
      <p:bldP spid="42" grpId="0"/>
      <p:bldP spid="43" grpId="0"/>
      <p:bldP spid="44" grpId="0"/>
      <p:bldP spid="54" grpId="0"/>
      <p:bldP spid="62" grpId="0" animBg="1"/>
      <p:bldP spid="64" grpId="0" animBg="1"/>
      <p:bldP spid="64" grpId="1" animBg="1"/>
      <p:bldP spid="64" grpId="2" animBg="1"/>
      <p:bldP spid="73" grpId="0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Tables (with chaining)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931081"/>
                <a:ext cx="10515600" cy="4680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Array of n buckets.</a:t>
                </a:r>
              </a:p>
              <a:p>
                <a:r>
                  <a:rPr lang="en-US" sz="2400" dirty="0"/>
                  <a:t>Each bucket stores a linked list.</a:t>
                </a:r>
              </a:p>
              <a:p>
                <a:pPr lvl="1"/>
                <a:r>
                  <a:rPr lang="en-US" sz="2000" dirty="0"/>
                  <a:t>We can insert into a linked list in time O(1) </a:t>
                </a:r>
              </a:p>
              <a:p>
                <a:pPr lvl="1"/>
                <a:r>
                  <a:rPr lang="en-US" sz="2000" dirty="0"/>
                  <a:t>To find something in the linked list takes time O(length(list)).</a:t>
                </a:r>
              </a:p>
              <a:p>
                <a:r>
                  <a:rPr lang="en-US" sz="2400" dirty="0"/>
                  <a:t>A hash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For example, </a:t>
                </a:r>
                <a:r>
                  <a:rPr lang="en-US" sz="2000" dirty="0">
                    <a:solidFill>
                      <a:srgbClr val="7030A0"/>
                    </a:solidFill>
                  </a:rPr>
                  <a:t>h(x) = least significant digit of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931081"/>
                <a:ext cx="10515600" cy="4680000"/>
              </a:xfrm>
              <a:blipFill>
                <a:blip r:embed="rId2"/>
                <a:stretch>
                  <a:fillRect l="-812" t="-1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773AABC-B90C-4258-7894-0FFD7BD8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68158" y="3156665"/>
            <a:ext cx="2000704" cy="3111030"/>
            <a:chOff x="5003613" y="3684896"/>
            <a:chExt cx="2000704" cy="3229547"/>
          </a:xfrm>
        </p:grpSpPr>
        <p:sp>
          <p:nvSpPr>
            <p:cNvPr id="5" name="Rectangle 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3613" y="6531041"/>
              <a:ext cx="200070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 buckets (say n=9)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801718" y="3222895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01718" y="376879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1718" y="433401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1718" y="545179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406185" y="3456162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641212" y="5636358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06185" y="4550258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06185" y="5642078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94992" y="3844328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4923" y="3844328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02798" y="3857836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88978" y="809330"/>
            <a:ext cx="268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For demonstration purposes only!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This is a terrible hash function!  Don’t use this!</a:t>
            </a:r>
            <a:endParaRPr lang="en-US" b="1" dirty="0">
              <a:solidFill>
                <a:srgbClr val="CF6E6C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01758" y="3851082"/>
            <a:ext cx="766299" cy="587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7646733" y="1990776"/>
            <a:ext cx="2386551" cy="1001899"/>
          </a:xfrm>
          <a:prstGeom prst="straightConnector1">
            <a:avLst/>
          </a:prstGeom>
          <a:ln w="38100">
            <a:solidFill>
              <a:srgbClr val="CF6E6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28526" y="3275636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INSERT: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979392" y="4307049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641212" y="4550258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003352" y="3673609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48698" y="4307049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03352" y="5411347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6735778" y="5029885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641212" y="3966967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848943" y="4550258"/>
            <a:ext cx="368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30145" y="3981601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28526" y="4595740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SEARCH 43: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36836" y="5057404"/>
            <a:ext cx="3547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Scan through all the elements in bucket h(43) = 3.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AA78B-063F-D04F-88C1-323A80806A98}"/>
              </a:ext>
            </a:extLst>
          </p:cNvPr>
          <p:cNvSpPr txBox="1"/>
          <p:nvPr/>
        </p:nvSpPr>
        <p:spPr>
          <a:xfrm>
            <a:off x="1591005" y="5656473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6FA9"/>
                </a:solidFill>
              </a:rPr>
              <a:t>DELETE 43: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C0FB0-4049-7B4C-9A08-5BE0C73578BA}"/>
              </a:ext>
            </a:extLst>
          </p:cNvPr>
          <p:cNvSpPr txBox="1"/>
          <p:nvPr/>
        </p:nvSpPr>
        <p:spPr>
          <a:xfrm>
            <a:off x="2152651" y="6083029"/>
            <a:ext cx="354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 for 43 and remove it.</a:t>
            </a:r>
          </a:p>
        </p:txBody>
      </p:sp>
    </p:spTree>
    <p:extLst>
      <p:ext uri="{BB962C8B-B14F-4D97-AF65-F5344CB8AC3E}">
        <p14:creationId xmlns:p14="http://schemas.microsoft.com/office/powerpoint/2010/main" val="327481253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we want from a hash table</a:t>
            </a:r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We want there to be not many buckets (say, n).</a:t>
            </a:r>
          </a:p>
          <a:p>
            <a:pPr lvl="1"/>
            <a:r>
              <a:rPr lang="en-US" sz="2200" dirty="0">
                <a:solidFill>
                  <a:srgbClr val="1D6FA9"/>
                </a:solidFill>
              </a:rPr>
              <a:t>This means we don’t use too much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want the items to be pretty spread-out in the buckets.  </a:t>
            </a:r>
          </a:p>
          <a:p>
            <a:pPr lvl="1"/>
            <a:r>
              <a:rPr lang="en-US" sz="2200" dirty="0">
                <a:solidFill>
                  <a:srgbClr val="1D6FA9"/>
                </a:solidFill>
              </a:rPr>
              <a:t>This means it will be fast to SEARCH/INSERT/DELETE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1A83B2D-52A0-B98D-D027-26D9598C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1691191" y="3322460"/>
            <a:ext cx="1511484" cy="3111030"/>
            <a:chOff x="5003613" y="3684896"/>
            <a:chExt cx="1511484" cy="3229547"/>
          </a:xfrm>
        </p:grpSpPr>
        <p:sp>
          <p:nvSpPr>
            <p:cNvPr id="187" name="Rectangle 18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n=9 buckets</a:t>
              </a:r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1724751" y="338869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1724751" y="393458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724751" y="449980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1724751" y="561759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329218" y="3621957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3564245" y="5802153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2329218" y="471605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2329218" y="580787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2902425" y="4472844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3564245" y="4716053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2926385" y="3839404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071731" y="4472844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2926385" y="5577142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 rot="5400000">
            <a:off x="1658811" y="5195680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3564245" y="4132762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4771976" y="4716053"/>
            <a:ext cx="368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353178" y="4147396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6048674" y="3322460"/>
            <a:ext cx="1511484" cy="3111030"/>
            <a:chOff x="5003613" y="3684896"/>
            <a:chExt cx="1511484" cy="3229547"/>
          </a:xfrm>
        </p:grpSpPr>
        <p:sp>
          <p:nvSpPr>
            <p:cNvPr id="214" name="Rectangle 213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n=9 buckets</a:t>
              </a:r>
            </a:p>
          </p:txBody>
        </p:sp>
      </p:grpSp>
      <p:sp>
        <p:nvSpPr>
          <p:cNvPr id="220" name="TextBox 219"/>
          <p:cNvSpPr txBox="1"/>
          <p:nvPr/>
        </p:nvSpPr>
        <p:spPr>
          <a:xfrm>
            <a:off x="6082234" y="338869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082234" y="393458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082234" y="449980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082234" y="561759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6686701" y="3621957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42" idx="1"/>
          </p:cNvCxnSpPr>
          <p:nvPr/>
        </p:nvCxnSpPr>
        <p:spPr>
          <a:xfrm flipV="1">
            <a:off x="10324821" y="3160581"/>
            <a:ext cx="38277" cy="272656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6686701" y="471605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6686701" y="580787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7259908" y="4472844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>
            <a:off x="7921728" y="4716053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 rot="20089825">
            <a:off x="9498140" y="4303920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8429214" y="4472844"/>
            <a:ext cx="671086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 rot="17012512">
            <a:off x="9973239" y="3506758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 rot="5400000">
            <a:off x="6016294" y="5195680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34" name="Straight Arrow Connector 233"/>
          <p:cNvCxnSpPr>
            <a:endCxn id="232" idx="1"/>
          </p:cNvCxnSpPr>
          <p:nvPr/>
        </p:nvCxnSpPr>
        <p:spPr>
          <a:xfrm flipV="1">
            <a:off x="10085241" y="4046693"/>
            <a:ext cx="121507" cy="33581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9129459" y="4716053"/>
            <a:ext cx="368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>
            <a:off x="6710661" y="4147396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2902424" y="3281315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1" name="Straight Arrow Connector 240"/>
          <p:cNvCxnSpPr/>
          <p:nvPr/>
        </p:nvCxnSpPr>
        <p:spPr>
          <a:xfrm flipV="1">
            <a:off x="3497817" y="3507507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 rot="16200000">
            <a:off x="10058194" y="2612170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5" name="Straight Arrow Connector 244"/>
          <p:cNvCxnSpPr/>
          <p:nvPr/>
        </p:nvCxnSpPr>
        <p:spPr>
          <a:xfrm flipH="1" flipV="1">
            <a:off x="10363098" y="2109545"/>
            <a:ext cx="4777" cy="41858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5128434" y="3281316"/>
            <a:ext cx="9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544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3" grpId="0"/>
      <p:bldP spid="194" grpId="0"/>
      <p:bldP spid="195" grpId="0"/>
      <p:bldP spid="196" grpId="0"/>
      <p:bldP spid="201" grpId="0" animBg="1"/>
      <p:bldP spid="203" grpId="0" animBg="1"/>
      <p:bldP spid="204" grpId="0" animBg="1"/>
      <p:bldP spid="205" grpId="0" animBg="1"/>
      <p:bldP spid="206" grpId="0"/>
      <p:bldP spid="220" grpId="0"/>
      <p:bldP spid="221" grpId="0"/>
      <p:bldP spid="222" grpId="0"/>
      <p:bldP spid="223" grpId="0"/>
      <p:bldP spid="228" grpId="0" animBg="1"/>
      <p:bldP spid="230" grpId="0" animBg="1"/>
      <p:bldP spid="231" grpId="0" animBg="1"/>
      <p:bldP spid="232" grpId="0" animBg="1"/>
      <p:bldP spid="233" grpId="0"/>
      <p:bldP spid="240" grpId="0" animBg="1"/>
      <p:bldP spid="242" grpId="0" animBg="1"/>
      <p:bldP spid="2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Worst-case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Goal: Design a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so that:</a:t>
                </a:r>
              </a:p>
              <a:p>
                <a:pPr lvl="1"/>
                <a:r>
                  <a:rPr lang="en-US" dirty="0"/>
                  <a:t>No matter what n items of U a bad guy chooses, the buckets will be balanced.</a:t>
                </a:r>
              </a:p>
              <a:p>
                <a:pPr lvl="1"/>
                <a:r>
                  <a:rPr lang="en-US" dirty="0"/>
                  <a:t>Here, balanced means O(1) entries per bucket.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If we had this, then we’d achieve our dream of O(1) </a:t>
                </a:r>
                <a:r>
                  <a:rPr lang="en-US" dirty="0">
                    <a:solidFill>
                      <a:schemeClr val="accent2"/>
                    </a:solidFill>
                  </a:rPr>
                  <a:t>INSERT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1D6FA9"/>
                    </a:solidFill>
                  </a:rPr>
                  <a:t>DELETE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CF6E6C"/>
                    </a:solidFill>
                  </a:rPr>
                  <a:t>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1DCD775-A03E-FEDE-13A4-08581738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311" y="4473659"/>
            <a:ext cx="2874878" cy="2464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2650" y="4309959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you come up with such a function?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AA9D4-4C54-0C49-BF94-61E8D6FE15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4976750"/>
            <a:ext cx="28194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B6539-90B5-6145-A524-2D814BE98EA5}"/>
              </a:ext>
            </a:extLst>
          </p:cNvPr>
          <p:cNvSpPr txBox="1"/>
          <p:nvPr/>
        </p:nvSpPr>
        <p:spPr>
          <a:xfrm>
            <a:off x="1842952" y="5764151"/>
            <a:ext cx="355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Think-Share Terrapins</a:t>
            </a:r>
          </a:p>
        </p:txBody>
      </p:sp>
    </p:spTree>
    <p:extLst>
      <p:ext uri="{BB962C8B-B14F-4D97-AF65-F5344CB8AC3E}">
        <p14:creationId xmlns:p14="http://schemas.microsoft.com/office/powerpoint/2010/main" val="20596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impossible!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53DED-421F-0DD9-C999-AF293FAE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40B75-7634-8F4F-A55B-520372F5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66" y="1707444"/>
            <a:ext cx="9144000" cy="51505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AC7192-24C4-1348-A0DF-DCFE8139BEE9}"/>
              </a:ext>
            </a:extLst>
          </p:cNvPr>
          <p:cNvGrpSpPr/>
          <p:nvPr/>
        </p:nvGrpSpPr>
        <p:grpSpPr>
          <a:xfrm rot="15310591" flipV="1">
            <a:off x="8164124" y="615590"/>
            <a:ext cx="3249269" cy="3334461"/>
            <a:chOff x="5735811" y="2322608"/>
            <a:chExt cx="3346648" cy="28601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4AF71-93FD-CA46-8FBF-45A6A9442F6F}"/>
                </a:ext>
              </a:extLst>
            </p:cNvPr>
            <p:cNvSpPr/>
            <p:nvPr/>
          </p:nvSpPr>
          <p:spPr>
            <a:xfrm rot="10818864">
              <a:off x="5735811" y="4685909"/>
              <a:ext cx="661810" cy="4968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8BC90D-A295-F44B-814B-C326D7D47D2F}"/>
                </a:ext>
              </a:extLst>
            </p:cNvPr>
            <p:cNvCxnSpPr/>
            <p:nvPr/>
          </p:nvCxnSpPr>
          <p:spPr>
            <a:xfrm>
              <a:off x="6397622" y="4929118"/>
              <a:ext cx="4943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F563AA-52A7-3142-8018-030228958736}"/>
                </a:ext>
              </a:extLst>
            </p:cNvPr>
            <p:cNvSpPr/>
            <p:nvPr/>
          </p:nvSpPr>
          <p:spPr>
            <a:xfrm rot="8589691">
              <a:off x="7974007" y="4516983"/>
              <a:ext cx="613889" cy="5275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608EE4-21DA-9441-879D-7E3E9101EA23}"/>
                </a:ext>
              </a:extLst>
            </p:cNvPr>
            <p:cNvSpPr/>
            <p:nvPr/>
          </p:nvSpPr>
          <p:spPr>
            <a:xfrm rot="10891716">
              <a:off x="6905101" y="4685909"/>
              <a:ext cx="671075" cy="4968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1F220F-9913-3B47-A479-1439B720E916}"/>
                </a:ext>
              </a:extLst>
            </p:cNvPr>
            <p:cNvSpPr/>
            <p:nvPr/>
          </p:nvSpPr>
          <p:spPr>
            <a:xfrm rot="6144869">
              <a:off x="8449096" y="3719828"/>
              <a:ext cx="609806" cy="4870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B222B89-1CF1-D34E-B237-7BA2CE398BAA}"/>
                </a:ext>
              </a:extLst>
            </p:cNvPr>
            <p:cNvCxnSpPr/>
            <p:nvPr/>
          </p:nvCxnSpPr>
          <p:spPr>
            <a:xfrm>
              <a:off x="7605338" y="4929118"/>
              <a:ext cx="3686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18EDB8-137E-0741-A6DE-988ADA2B1E1D}"/>
                </a:ext>
              </a:extLst>
            </p:cNvPr>
            <p:cNvSpPr/>
            <p:nvPr/>
          </p:nvSpPr>
          <p:spPr>
            <a:xfrm rot="5647579">
              <a:off x="8534052" y="2825239"/>
              <a:ext cx="609806" cy="4870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84FA4B-84D5-674D-ABA5-19F299832945}"/>
                </a:ext>
              </a:extLst>
            </p:cNvPr>
            <p:cNvCxnSpPr/>
            <p:nvPr/>
          </p:nvCxnSpPr>
          <p:spPr>
            <a:xfrm flipH="1" flipV="1">
              <a:off x="8839097" y="2322608"/>
              <a:ext cx="4777" cy="41858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FCFB59-4725-9D4F-8E23-89784D9EB26E}"/>
              </a:ext>
            </a:extLst>
          </p:cNvPr>
          <p:cNvSpPr txBox="1"/>
          <p:nvPr/>
        </p:nvSpPr>
        <p:spPr>
          <a:xfrm>
            <a:off x="6492444" y="4499474"/>
            <a:ext cx="389312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 deterministic hash function can defeat worst-case input!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B45120-7664-F544-A23B-990D882A3C16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V="1">
            <a:off x="8525255" y="1246066"/>
            <a:ext cx="376002" cy="248834"/>
          </a:xfrm>
          <a:prstGeom prst="straightConnector1">
            <a:avLst/>
          </a:prstGeom>
          <a:ln w="3810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9CFB5D-4A95-1844-B406-CFFB4FED6601}"/>
              </a:ext>
            </a:extLst>
          </p:cNvPr>
          <p:cNvCxnSpPr>
            <a:cxnSpLocks/>
            <a:stCxn id="13" idx="1"/>
            <a:endCxn id="16" idx="3"/>
          </p:cNvCxnSpPr>
          <p:nvPr/>
        </p:nvCxnSpPr>
        <p:spPr>
          <a:xfrm flipV="1">
            <a:off x="9533353" y="852244"/>
            <a:ext cx="334875" cy="68440"/>
          </a:xfrm>
          <a:prstGeom prst="straightConnector1">
            <a:avLst/>
          </a:prstGeom>
          <a:ln w="3810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8374685" y="3434714"/>
            <a:ext cx="548043" cy="2760848"/>
            <a:chOff x="5336275" y="3684896"/>
            <a:chExt cx="548043" cy="2866025"/>
          </a:xfrm>
        </p:grpSpPr>
        <p:sp>
          <p:nvSpPr>
            <p:cNvPr id="35" name="Rectangle 3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We really can’t beat the bad guy here.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E651C04-D806-01DD-0DF9-4A3EF895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95497" y="3245166"/>
            <a:ext cx="3111690" cy="31261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2061" y="6002008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04224" y="3274643"/>
            <a:ext cx="2702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h(x)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70062" y="3433066"/>
            <a:ext cx="545910" cy="552170"/>
          </a:xfrm>
          <a:prstGeom prst="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70062" y="3985238"/>
            <a:ext cx="545910" cy="552170"/>
          </a:xfrm>
          <a:prstGeom prst="rect">
            <a:avLst/>
          </a:prstGeom>
          <a:pattFill prst="wdDnDiag">
            <a:fgClr>
              <a:srgbClr val="CF6E6C"/>
            </a:fgClr>
            <a:bgClr>
              <a:schemeClr val="bg1"/>
            </a:bgClr>
          </a:pattFill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70915" y="4537407"/>
            <a:ext cx="545910" cy="552170"/>
          </a:xfrm>
          <a:prstGeom prst="rect">
            <a:avLst/>
          </a:prstGeom>
          <a:pattFill prst="solidDmnd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72195" y="5089577"/>
            <a:ext cx="545910" cy="552170"/>
          </a:xfrm>
          <a:prstGeom prst="rect">
            <a:avLst/>
          </a:prstGeom>
          <a:pattFill prst="pct80">
            <a:fgClr>
              <a:srgbClr val="7030A0"/>
            </a:fgClr>
            <a:bgClr>
              <a:schemeClr val="bg1"/>
            </a:bgClr>
          </a:pattFill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70915" y="5641746"/>
            <a:ext cx="545910" cy="552170"/>
          </a:xfrm>
          <a:prstGeom prst="rect">
            <a:avLst/>
          </a:prstGeom>
          <a:pattFill prst="dkHorz">
            <a:fgClr>
              <a:srgbClr val="92D050"/>
            </a:fgClr>
            <a:bgClr>
              <a:schemeClr val="bg1"/>
            </a:bgClr>
          </a:pattFill>
          <a:ln w="381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9079745" y="3327892"/>
            <a:ext cx="573206" cy="2866024"/>
          </a:xfrm>
          <a:prstGeom prst="rightBrace">
            <a:avLst>
              <a:gd name="adj1" fmla="val 8333"/>
              <a:gd name="adj2" fmla="val 14220"/>
            </a:avLst>
          </a:prstGeom>
          <a:ln w="25400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652952" y="3531262"/>
            <a:ext cx="121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6FA9"/>
                </a:solidFill>
              </a:rPr>
              <a:t>n buckets</a:t>
            </a:r>
          </a:p>
        </p:txBody>
      </p:sp>
      <p:sp>
        <p:nvSpPr>
          <p:cNvPr id="28" name="Freeform 27"/>
          <p:cNvSpPr/>
          <p:nvPr/>
        </p:nvSpPr>
        <p:spPr>
          <a:xfrm>
            <a:off x="2075020" y="4007824"/>
            <a:ext cx="1703657" cy="1827309"/>
          </a:xfrm>
          <a:custGeom>
            <a:avLst/>
            <a:gdLst>
              <a:gd name="connsiteX0" fmla="*/ 1537088 w 1703657"/>
              <a:gd name="connsiteY0" fmla="*/ 179037 h 1827309"/>
              <a:gd name="connsiteX1" fmla="*/ 1455202 w 1703657"/>
              <a:gd name="connsiteY1" fmla="*/ 752243 h 1827309"/>
              <a:gd name="connsiteX2" fmla="*/ 1700862 w 1703657"/>
              <a:gd name="connsiteY2" fmla="*/ 1407336 h 1827309"/>
              <a:gd name="connsiteX3" fmla="*/ 1264133 w 1703657"/>
              <a:gd name="connsiteY3" fmla="*/ 1666643 h 1827309"/>
              <a:gd name="connsiteX4" fmla="*/ 363381 w 1703657"/>
              <a:gd name="connsiteY4" fmla="*/ 1789473 h 1827309"/>
              <a:gd name="connsiteX5" fmla="*/ 8539 w 1703657"/>
              <a:gd name="connsiteY5" fmla="*/ 984255 h 1827309"/>
              <a:gd name="connsiteX6" fmla="*/ 145017 w 1703657"/>
              <a:gd name="connsiteY6" fmla="*/ 192685 h 1827309"/>
              <a:gd name="connsiteX7" fmla="*/ 527154 w 1703657"/>
              <a:gd name="connsiteY7" fmla="*/ 342810 h 1827309"/>
              <a:gd name="connsiteX8" fmla="*/ 1168599 w 1703657"/>
              <a:gd name="connsiteY8" fmla="*/ 1616 h 1827309"/>
              <a:gd name="connsiteX9" fmla="*/ 1591680 w 1703657"/>
              <a:gd name="connsiteY9" fmla="*/ 219980 h 1827309"/>
              <a:gd name="connsiteX10" fmla="*/ 1537088 w 1703657"/>
              <a:gd name="connsiteY10" fmla="*/ 356458 h 1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3657" h="1827309">
                <a:moveTo>
                  <a:pt x="1537088" y="179037"/>
                </a:moveTo>
                <a:cubicBezTo>
                  <a:pt x="1482497" y="363282"/>
                  <a:pt x="1427906" y="547527"/>
                  <a:pt x="1455202" y="752243"/>
                </a:cubicBezTo>
                <a:cubicBezTo>
                  <a:pt x="1482498" y="956960"/>
                  <a:pt x="1732707" y="1254936"/>
                  <a:pt x="1700862" y="1407336"/>
                </a:cubicBezTo>
                <a:cubicBezTo>
                  <a:pt x="1669017" y="1559736"/>
                  <a:pt x="1487046" y="1602954"/>
                  <a:pt x="1264133" y="1666643"/>
                </a:cubicBezTo>
                <a:cubicBezTo>
                  <a:pt x="1041220" y="1730332"/>
                  <a:pt x="572647" y="1903204"/>
                  <a:pt x="363381" y="1789473"/>
                </a:cubicBezTo>
                <a:cubicBezTo>
                  <a:pt x="154115" y="1675742"/>
                  <a:pt x="44933" y="1250386"/>
                  <a:pt x="8539" y="984255"/>
                </a:cubicBezTo>
                <a:cubicBezTo>
                  <a:pt x="-27855" y="718124"/>
                  <a:pt x="58581" y="299592"/>
                  <a:pt x="145017" y="192685"/>
                </a:cubicBezTo>
                <a:cubicBezTo>
                  <a:pt x="231453" y="85778"/>
                  <a:pt x="356557" y="374655"/>
                  <a:pt x="527154" y="342810"/>
                </a:cubicBezTo>
                <a:cubicBezTo>
                  <a:pt x="697751" y="310965"/>
                  <a:pt x="991178" y="22088"/>
                  <a:pt x="1168599" y="1616"/>
                </a:cubicBezTo>
                <a:cubicBezTo>
                  <a:pt x="1346020" y="-18856"/>
                  <a:pt x="1530265" y="160840"/>
                  <a:pt x="1591680" y="219980"/>
                </a:cubicBezTo>
                <a:cubicBezTo>
                  <a:pt x="1653095" y="279120"/>
                  <a:pt x="1595091" y="317789"/>
                  <a:pt x="1537088" y="356458"/>
                </a:cubicBezTo>
              </a:path>
            </a:pathLst>
          </a:custGeom>
          <a:pattFill prst="solidDmnd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231314" y="3247171"/>
            <a:ext cx="2752182" cy="1173372"/>
          </a:xfrm>
          <a:custGeom>
            <a:avLst/>
            <a:gdLst>
              <a:gd name="connsiteX0" fmla="*/ 2745570 w 2752182"/>
              <a:gd name="connsiteY0" fmla="*/ 721325 h 1173372"/>
              <a:gd name="connsiteX1" fmla="*/ 2336137 w 2752182"/>
              <a:gd name="connsiteY1" fmla="*/ 1035223 h 1173372"/>
              <a:gd name="connsiteX2" fmla="*/ 1503623 w 2752182"/>
              <a:gd name="connsiteY2" fmla="*/ 926041 h 1173372"/>
              <a:gd name="connsiteX3" fmla="*/ 998656 w 2752182"/>
              <a:gd name="connsiteY3" fmla="*/ 871450 h 1173372"/>
              <a:gd name="connsiteX4" fmla="*/ 480041 w 2752182"/>
              <a:gd name="connsiteY4" fmla="*/ 1171701 h 1173372"/>
              <a:gd name="connsiteX5" fmla="*/ 2370 w 2752182"/>
              <a:gd name="connsiteY5" fmla="*/ 966985 h 1173372"/>
              <a:gd name="connsiteX6" fmla="*/ 329916 w 2752182"/>
              <a:gd name="connsiteY6" fmla="*/ 448370 h 1173372"/>
              <a:gd name="connsiteX7" fmla="*/ 1053247 w 2752182"/>
              <a:gd name="connsiteY7" fmla="*/ 38937 h 1173372"/>
              <a:gd name="connsiteX8" fmla="*/ 1899408 w 2752182"/>
              <a:gd name="connsiteY8" fmla="*/ 66232 h 1173372"/>
              <a:gd name="connsiteX9" fmla="*/ 2540853 w 2752182"/>
              <a:gd name="connsiteY9" fmla="*/ 475665 h 1173372"/>
              <a:gd name="connsiteX10" fmla="*/ 2745570 w 2752182"/>
              <a:gd name="connsiteY10" fmla="*/ 721325 h 11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2182" h="1173372">
                <a:moveTo>
                  <a:pt x="2745570" y="721325"/>
                </a:moveTo>
                <a:cubicBezTo>
                  <a:pt x="2711451" y="814585"/>
                  <a:pt x="2543128" y="1001104"/>
                  <a:pt x="2336137" y="1035223"/>
                </a:cubicBezTo>
                <a:cubicBezTo>
                  <a:pt x="2129146" y="1069342"/>
                  <a:pt x="1726536" y="953337"/>
                  <a:pt x="1503623" y="926041"/>
                </a:cubicBezTo>
                <a:cubicBezTo>
                  <a:pt x="1280709" y="898746"/>
                  <a:pt x="1169253" y="830507"/>
                  <a:pt x="998656" y="871450"/>
                </a:cubicBezTo>
                <a:cubicBezTo>
                  <a:pt x="828059" y="912393"/>
                  <a:pt x="646089" y="1155779"/>
                  <a:pt x="480041" y="1171701"/>
                </a:cubicBezTo>
                <a:cubicBezTo>
                  <a:pt x="313993" y="1187623"/>
                  <a:pt x="27391" y="1087540"/>
                  <a:pt x="2370" y="966985"/>
                </a:cubicBezTo>
                <a:cubicBezTo>
                  <a:pt x="-22651" y="846430"/>
                  <a:pt x="154770" y="603045"/>
                  <a:pt x="329916" y="448370"/>
                </a:cubicBezTo>
                <a:cubicBezTo>
                  <a:pt x="505062" y="293695"/>
                  <a:pt x="791665" y="102627"/>
                  <a:pt x="1053247" y="38937"/>
                </a:cubicBezTo>
                <a:cubicBezTo>
                  <a:pt x="1314829" y="-24753"/>
                  <a:pt x="1651474" y="-6556"/>
                  <a:pt x="1899408" y="66232"/>
                </a:cubicBezTo>
                <a:cubicBezTo>
                  <a:pt x="2147342" y="139020"/>
                  <a:pt x="2404375" y="366483"/>
                  <a:pt x="2540853" y="475665"/>
                </a:cubicBezTo>
                <a:cubicBezTo>
                  <a:pt x="2677331" y="584847"/>
                  <a:pt x="2779689" y="628065"/>
                  <a:pt x="2745570" y="721325"/>
                </a:cubicBezTo>
                <a:close/>
              </a:path>
            </a:pathLst>
          </a:custGeom>
          <a:pattFill prst="pct90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158019" y="3709151"/>
            <a:ext cx="4484999" cy="124706"/>
          </a:xfrm>
          <a:prstGeom prst="straightConnector1">
            <a:avLst/>
          </a:prstGeom>
          <a:ln w="508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55167" y="3782384"/>
            <a:ext cx="284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These are all the things that hash to the first bucket.</a:t>
            </a:r>
          </a:p>
        </p:txBody>
      </p:sp>
      <p:sp>
        <p:nvSpPr>
          <p:cNvPr id="27" name="Freeform 26"/>
          <p:cNvSpPr/>
          <p:nvPr/>
        </p:nvSpPr>
        <p:spPr>
          <a:xfrm>
            <a:off x="3576263" y="4007917"/>
            <a:ext cx="1642287" cy="1803746"/>
          </a:xfrm>
          <a:custGeom>
            <a:avLst/>
            <a:gdLst>
              <a:gd name="connsiteX0" fmla="*/ 49493 w 1642287"/>
              <a:gd name="connsiteY0" fmla="*/ 165295 h 1803746"/>
              <a:gd name="connsiteX1" fmla="*/ 22198 w 1642287"/>
              <a:gd name="connsiteY1" fmla="*/ 683910 h 1803746"/>
              <a:gd name="connsiteX2" fmla="*/ 185971 w 1642287"/>
              <a:gd name="connsiteY2" fmla="*/ 1366298 h 1803746"/>
              <a:gd name="connsiteX3" fmla="*/ 800120 w 1642287"/>
              <a:gd name="connsiteY3" fmla="*/ 1803027 h 1803746"/>
              <a:gd name="connsiteX4" fmla="*/ 1154962 w 1642287"/>
              <a:gd name="connsiteY4" fmla="*/ 1461833 h 1803746"/>
              <a:gd name="connsiteX5" fmla="*/ 1482508 w 1642287"/>
              <a:gd name="connsiteY5" fmla="*/ 1175230 h 1803746"/>
              <a:gd name="connsiteX6" fmla="*/ 1591690 w 1642287"/>
              <a:gd name="connsiteY6" fmla="*/ 1188877 h 1803746"/>
              <a:gd name="connsiteX7" fmla="*/ 1632634 w 1642287"/>
              <a:gd name="connsiteY7" fmla="*/ 451898 h 1803746"/>
              <a:gd name="connsiteX8" fmla="*/ 1414269 w 1642287"/>
              <a:gd name="connsiteY8" fmla="*/ 1522 h 1803746"/>
              <a:gd name="connsiteX9" fmla="*/ 1032132 w 1642287"/>
              <a:gd name="connsiteY9" fmla="*/ 301773 h 1803746"/>
              <a:gd name="connsiteX10" fmla="*/ 458926 w 1642287"/>
              <a:gd name="connsiteY10" fmla="*/ 206239 h 1803746"/>
              <a:gd name="connsiteX11" fmla="*/ 49493 w 1642287"/>
              <a:gd name="connsiteY11" fmla="*/ 165295 h 18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287" h="1803746">
                <a:moveTo>
                  <a:pt x="49493" y="165295"/>
                </a:moveTo>
                <a:cubicBezTo>
                  <a:pt x="-23295" y="244907"/>
                  <a:pt x="-548" y="483743"/>
                  <a:pt x="22198" y="683910"/>
                </a:cubicBezTo>
                <a:cubicBezTo>
                  <a:pt x="44944" y="884077"/>
                  <a:pt x="56317" y="1179779"/>
                  <a:pt x="185971" y="1366298"/>
                </a:cubicBezTo>
                <a:cubicBezTo>
                  <a:pt x="315625" y="1552817"/>
                  <a:pt x="638622" y="1787105"/>
                  <a:pt x="800120" y="1803027"/>
                </a:cubicBezTo>
                <a:cubicBezTo>
                  <a:pt x="961618" y="1818949"/>
                  <a:pt x="1041231" y="1566466"/>
                  <a:pt x="1154962" y="1461833"/>
                </a:cubicBezTo>
                <a:cubicBezTo>
                  <a:pt x="1268693" y="1357200"/>
                  <a:pt x="1409720" y="1220723"/>
                  <a:pt x="1482508" y="1175230"/>
                </a:cubicBezTo>
                <a:cubicBezTo>
                  <a:pt x="1555296" y="1129737"/>
                  <a:pt x="1566669" y="1309432"/>
                  <a:pt x="1591690" y="1188877"/>
                </a:cubicBezTo>
                <a:cubicBezTo>
                  <a:pt x="1616711" y="1068322"/>
                  <a:pt x="1662204" y="649790"/>
                  <a:pt x="1632634" y="451898"/>
                </a:cubicBezTo>
                <a:cubicBezTo>
                  <a:pt x="1603064" y="254006"/>
                  <a:pt x="1514353" y="26543"/>
                  <a:pt x="1414269" y="1522"/>
                </a:cubicBezTo>
                <a:cubicBezTo>
                  <a:pt x="1314185" y="-23499"/>
                  <a:pt x="1191356" y="267653"/>
                  <a:pt x="1032132" y="301773"/>
                </a:cubicBezTo>
                <a:cubicBezTo>
                  <a:pt x="872908" y="335893"/>
                  <a:pt x="620424" y="231260"/>
                  <a:pt x="458926" y="206239"/>
                </a:cubicBezTo>
                <a:cubicBezTo>
                  <a:pt x="297428" y="181218"/>
                  <a:pt x="122281" y="85683"/>
                  <a:pt x="49493" y="165295"/>
                </a:cubicBezTo>
                <a:close/>
              </a:path>
            </a:pathLst>
          </a:custGeom>
          <a:pattFill prst="wdDnDiag">
            <a:fgClr>
              <a:srgbClr val="CF6E6C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506639" y="5442427"/>
            <a:ext cx="1760590" cy="960396"/>
          </a:xfrm>
          <a:custGeom>
            <a:avLst/>
            <a:gdLst>
              <a:gd name="connsiteX0" fmla="*/ 1542197 w 1760590"/>
              <a:gd name="connsiteY0" fmla="*/ 914427 h 960396"/>
              <a:gd name="connsiteX1" fmla="*/ 1760561 w 1760590"/>
              <a:gd name="connsiteY1" fmla="*/ 395812 h 960396"/>
              <a:gd name="connsiteX2" fmla="*/ 1555845 w 1760590"/>
              <a:gd name="connsiteY2" fmla="*/ 204744 h 960396"/>
              <a:gd name="connsiteX3" fmla="*/ 1310185 w 1760590"/>
              <a:gd name="connsiteY3" fmla="*/ 27 h 960396"/>
              <a:gd name="connsiteX4" fmla="*/ 900752 w 1760590"/>
              <a:gd name="connsiteY4" fmla="*/ 218391 h 960396"/>
              <a:gd name="connsiteX5" fmla="*/ 191068 w 1760590"/>
              <a:gd name="connsiteY5" fmla="*/ 382164 h 960396"/>
              <a:gd name="connsiteX6" fmla="*/ 0 w 1760590"/>
              <a:gd name="connsiteY6" fmla="*/ 368517 h 960396"/>
              <a:gd name="connsiteX7" fmla="*/ 191068 w 1760590"/>
              <a:gd name="connsiteY7" fmla="*/ 614176 h 960396"/>
              <a:gd name="connsiteX8" fmla="*/ 696036 w 1760590"/>
              <a:gd name="connsiteY8" fmla="*/ 900779 h 960396"/>
              <a:gd name="connsiteX9" fmla="*/ 1542197 w 1760590"/>
              <a:gd name="connsiteY9" fmla="*/ 914427 h 9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590" h="960396">
                <a:moveTo>
                  <a:pt x="1542197" y="914427"/>
                </a:moveTo>
                <a:cubicBezTo>
                  <a:pt x="1719618" y="830266"/>
                  <a:pt x="1758286" y="514092"/>
                  <a:pt x="1760561" y="395812"/>
                </a:cubicBezTo>
                <a:cubicBezTo>
                  <a:pt x="1762836" y="277532"/>
                  <a:pt x="1630908" y="270708"/>
                  <a:pt x="1555845" y="204744"/>
                </a:cubicBezTo>
                <a:cubicBezTo>
                  <a:pt x="1480782" y="138780"/>
                  <a:pt x="1419367" y="-2247"/>
                  <a:pt x="1310185" y="27"/>
                </a:cubicBezTo>
                <a:cubicBezTo>
                  <a:pt x="1201003" y="2301"/>
                  <a:pt x="1087271" y="154701"/>
                  <a:pt x="900752" y="218391"/>
                </a:cubicBezTo>
                <a:cubicBezTo>
                  <a:pt x="714232" y="282080"/>
                  <a:pt x="341193" y="357143"/>
                  <a:pt x="191068" y="382164"/>
                </a:cubicBezTo>
                <a:cubicBezTo>
                  <a:pt x="40943" y="407185"/>
                  <a:pt x="0" y="329848"/>
                  <a:pt x="0" y="368517"/>
                </a:cubicBezTo>
                <a:cubicBezTo>
                  <a:pt x="0" y="407186"/>
                  <a:pt x="75062" y="525466"/>
                  <a:pt x="191068" y="614176"/>
                </a:cubicBezTo>
                <a:cubicBezTo>
                  <a:pt x="307074" y="702886"/>
                  <a:pt x="475397" y="850737"/>
                  <a:pt x="696036" y="900779"/>
                </a:cubicBezTo>
                <a:cubicBezTo>
                  <a:pt x="916675" y="950821"/>
                  <a:pt x="1364776" y="998588"/>
                  <a:pt x="1542197" y="914427"/>
                </a:cubicBezTo>
                <a:close/>
              </a:path>
            </a:pathLst>
          </a:custGeom>
          <a:pattFill prst="pct80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141254" y="5179882"/>
            <a:ext cx="1052929" cy="1095780"/>
          </a:xfrm>
          <a:custGeom>
            <a:avLst/>
            <a:gdLst>
              <a:gd name="connsiteX0" fmla="*/ 30413 w 1052929"/>
              <a:gd name="connsiteY0" fmla="*/ 1095086 h 1095780"/>
              <a:gd name="connsiteX1" fmla="*/ 480789 w 1052929"/>
              <a:gd name="connsiteY1" fmla="*/ 890369 h 1095780"/>
              <a:gd name="connsiteX2" fmla="*/ 944813 w 1052929"/>
              <a:gd name="connsiteY2" fmla="*/ 235277 h 1095780"/>
              <a:gd name="connsiteX3" fmla="*/ 1040347 w 1052929"/>
              <a:gd name="connsiteY3" fmla="*/ 16912 h 1095780"/>
              <a:gd name="connsiteX4" fmla="*/ 740096 w 1052929"/>
              <a:gd name="connsiteY4" fmla="*/ 71504 h 1095780"/>
              <a:gd name="connsiteX5" fmla="*/ 439846 w 1052929"/>
              <a:gd name="connsiteY5" fmla="*/ 521880 h 1095780"/>
              <a:gd name="connsiteX6" fmla="*/ 180538 w 1052929"/>
              <a:gd name="connsiteY6" fmla="*/ 617414 h 1095780"/>
              <a:gd name="connsiteX7" fmla="*/ 57708 w 1052929"/>
              <a:gd name="connsiteY7" fmla="*/ 944960 h 1095780"/>
              <a:gd name="connsiteX8" fmla="*/ 30413 w 1052929"/>
              <a:gd name="connsiteY8" fmla="*/ 1095086 h 109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2929" h="1095780">
                <a:moveTo>
                  <a:pt x="30413" y="1095086"/>
                </a:moveTo>
                <a:cubicBezTo>
                  <a:pt x="100926" y="1085988"/>
                  <a:pt x="328389" y="1033670"/>
                  <a:pt x="480789" y="890369"/>
                </a:cubicBezTo>
                <a:cubicBezTo>
                  <a:pt x="633189" y="747067"/>
                  <a:pt x="851553" y="380853"/>
                  <a:pt x="944813" y="235277"/>
                </a:cubicBezTo>
                <a:cubicBezTo>
                  <a:pt x="1038073" y="89701"/>
                  <a:pt x="1074466" y="44207"/>
                  <a:pt x="1040347" y="16912"/>
                </a:cubicBezTo>
                <a:cubicBezTo>
                  <a:pt x="1006228" y="-10383"/>
                  <a:pt x="840179" y="-12657"/>
                  <a:pt x="740096" y="71504"/>
                </a:cubicBezTo>
                <a:cubicBezTo>
                  <a:pt x="640013" y="155665"/>
                  <a:pt x="533106" y="430895"/>
                  <a:pt x="439846" y="521880"/>
                </a:cubicBezTo>
                <a:cubicBezTo>
                  <a:pt x="346586" y="612865"/>
                  <a:pt x="244228" y="546901"/>
                  <a:pt x="180538" y="617414"/>
                </a:cubicBezTo>
                <a:cubicBezTo>
                  <a:pt x="116848" y="687927"/>
                  <a:pt x="85003" y="867623"/>
                  <a:pt x="57708" y="944960"/>
                </a:cubicBezTo>
                <a:cubicBezTo>
                  <a:pt x="30413" y="1022297"/>
                  <a:pt x="-40100" y="1104184"/>
                  <a:pt x="30413" y="1095086"/>
                </a:cubicBezTo>
                <a:close/>
              </a:path>
            </a:pathLst>
          </a:custGeom>
          <a:pattFill prst="dkHorz">
            <a:fgClr>
              <a:srgbClr val="92D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874398" y="818988"/>
            <a:ext cx="2874878" cy="24641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095497" y="911976"/>
            <a:ext cx="7362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universe U has M items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They get hashed into n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At least one bucket has at least M/n items hashed to it.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 is </a:t>
            </a:r>
            <a:r>
              <a:rPr lang="en-US" sz="2400" dirty="0" err="1"/>
              <a:t>waayyyy</a:t>
            </a:r>
            <a:r>
              <a:rPr lang="en-US" sz="2400" dirty="0"/>
              <a:t> bigger than n, so M/n is bigger than 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Bad guy chooses n of the items that landed in this very full bucket.</a:t>
            </a:r>
          </a:p>
        </p:txBody>
      </p:sp>
    </p:spTree>
    <p:extLst>
      <p:ext uri="{BB962C8B-B14F-4D97-AF65-F5344CB8AC3E}">
        <p14:creationId xmlns:p14="http://schemas.microsoft.com/office/powerpoint/2010/main" val="2560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2" grpId="0" animBg="1"/>
      <p:bldP spid="26" grpId="0"/>
      <p:bldP spid="27" grpId="0" animBg="1"/>
      <p:bldP spid="29" grpId="0" animBg="1"/>
      <p:bldP spid="30" grpId="0" animBg="1"/>
      <p:bldP spid="3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4232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87" y="600459"/>
            <a:ext cx="9336257" cy="630863"/>
          </a:xfrm>
        </p:spPr>
        <p:txBody>
          <a:bodyPr>
            <a:noAutofit/>
          </a:bodyPr>
          <a:lstStyle/>
          <a:p>
            <a:r>
              <a:rPr lang="en-US" sz="4800" dirty="0"/>
              <a:t>Solution:</a:t>
            </a:r>
            <a:br>
              <a:rPr lang="en-US" sz="6600" dirty="0"/>
            </a:br>
            <a:r>
              <a:rPr lang="en-US" sz="6600" dirty="0">
                <a:solidFill>
                  <a:srgbClr val="D16D6A"/>
                </a:solidFill>
              </a:rPr>
              <a:t>Randomness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DBC24-ED3A-19DD-8D02-7FB0209D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31" y="3336047"/>
            <a:ext cx="3449375" cy="21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game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C37964A-5194-E559-4E2C-B31E48D4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539125" y="4672682"/>
            <a:ext cx="2639065" cy="21784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437" y="4166187"/>
            <a:ext cx="2723468" cy="2334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153" y="3106923"/>
            <a:ext cx="688967" cy="5694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04810" y="3122505"/>
            <a:ext cx="645388" cy="5630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06466" y="3104310"/>
            <a:ext cx="630231" cy="574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4109" y="3104310"/>
            <a:ext cx="681945" cy="56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92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150" y="1984951"/>
                <a:ext cx="607926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000" dirty="0"/>
                  <a:t>An adversary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</m:t>
                    </m:r>
                    <m:r>
                      <a:rPr lang="en-US" sz="2000" i="1">
                        <a:latin typeface="Cambria Math" charset="0"/>
                      </a:rPr>
                      <m:t>𝑈</m:t>
                    </m:r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0" y="1984951"/>
                <a:ext cx="6079261" cy="1015663"/>
              </a:xfrm>
              <a:prstGeom prst="rect">
                <a:avLst/>
              </a:prstGeom>
              <a:blipFill>
                <a:blip r:embed="rId4"/>
                <a:stretch>
                  <a:fillRect l="-1103" t="-4217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108" y="2044233"/>
            <a:ext cx="1597228" cy="9970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77935" y="1668407"/>
            <a:ext cx="1449292" cy="2197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92467" y="1053888"/>
                <a:ext cx="38101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000" dirty="0"/>
                  <a:t>You, the algorithm, choose a </a:t>
                </a:r>
                <a:r>
                  <a:rPr lang="en-US" sz="2000" b="1" dirty="0"/>
                  <a:t>random</a:t>
                </a:r>
                <a:r>
                  <a:rPr lang="en-US" sz="2000" dirty="0"/>
                  <a:t> hash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h</m:t>
                    </m:r>
                    <m:r>
                      <a:rPr lang="en-US" sz="2000" i="1">
                        <a:latin typeface="Cambria Math" charset="0"/>
                      </a:rPr>
                      <m:t>:</m:t>
                    </m:r>
                    <m:r>
                      <a:rPr lang="en-US" sz="2000" i="1">
                        <a:latin typeface="Cambria Math" charset="0"/>
                      </a:rPr>
                      <m:t>𝑈</m:t>
                    </m:r>
                    <m:r>
                      <a:rPr lang="en-US" sz="2000" i="1"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r>
                      <a:rPr lang="en-US" sz="2000" i="1">
                        <a:latin typeface="Cambria Math" charset="0"/>
                      </a:rPr>
                      <m:t>1,…,</m:t>
                    </m:r>
                    <m:r>
                      <a:rPr lang="en-US" sz="2000" i="1">
                        <a:latin typeface="Cambria Math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467" y="1053888"/>
                <a:ext cx="3810114" cy="1015663"/>
              </a:xfrm>
              <a:prstGeom prst="rect">
                <a:avLst/>
              </a:prstGeom>
              <a:blipFill>
                <a:blip r:embed="rId7"/>
                <a:stretch>
                  <a:fillRect l="-1760" t="-4217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42846" y="2860803"/>
            <a:ext cx="381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39886" y="3134969"/>
            <a:ext cx="439586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9886" y="3652116"/>
            <a:ext cx="439586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9886" y="4187568"/>
            <a:ext cx="439586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9886" y="5246484"/>
            <a:ext cx="439586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112518" y="3761148"/>
            <a:ext cx="54301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215658" y="5815848"/>
            <a:ext cx="468275" cy="54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12518" y="4797622"/>
            <a:ext cx="54301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12518" y="5831939"/>
            <a:ext cx="54301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55537" y="4567221"/>
            <a:ext cx="626965" cy="470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82501" y="4797622"/>
            <a:ext cx="4682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678235" y="3967142"/>
            <a:ext cx="581567" cy="499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78235" y="5613360"/>
            <a:ext cx="577690" cy="461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6477419" y="4846791"/>
            <a:ext cx="547862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/>
              <a:t>…</a:t>
            </a:r>
            <a:endParaRPr lang="en-US" sz="16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282501" y="4245050"/>
            <a:ext cx="474648" cy="138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35216" y="4258914"/>
            <a:ext cx="54301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655536" y="3438446"/>
            <a:ext cx="577690" cy="461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43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19571" y="3652725"/>
            <a:ext cx="474648" cy="138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65682" y="3104309"/>
            <a:ext cx="681945" cy="56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704610" y="5582512"/>
            <a:ext cx="525568" cy="4675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8255925" y="5844043"/>
            <a:ext cx="448685" cy="125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09162" y="3469053"/>
            <a:ext cx="519180" cy="2615444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800" y="642039"/>
            <a:ext cx="946634" cy="12855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793172" y="844308"/>
            <a:ext cx="143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D6FA9"/>
                </a:solidFill>
              </a:rPr>
              <a:t>What does </a:t>
            </a:r>
            <a:r>
              <a:rPr lang="en-US" sz="1200" b="1" dirty="0">
                <a:solidFill>
                  <a:srgbClr val="1D6FA9"/>
                </a:solidFill>
              </a:rPr>
              <a:t>random</a:t>
            </a:r>
            <a:r>
              <a:rPr lang="en-US" sz="1200" dirty="0">
                <a:solidFill>
                  <a:srgbClr val="1D6FA9"/>
                </a:solidFill>
              </a:rPr>
              <a:t> mean here?  Uniformly random?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63913" y="1711442"/>
            <a:ext cx="2141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D6FA9"/>
                </a:solidFill>
              </a:rPr>
              <a:t>Plucky the pedantic penguin</a:t>
            </a:r>
          </a:p>
        </p:txBody>
      </p:sp>
      <p:sp>
        <p:nvSpPr>
          <p:cNvPr id="57" name="Rectangle 56"/>
          <p:cNvSpPr/>
          <p:nvPr/>
        </p:nvSpPr>
        <p:spPr>
          <a:xfrm rot="20891291">
            <a:off x="4335834" y="5514195"/>
            <a:ext cx="397761" cy="302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</a:t>
            </a:r>
            <a:r>
              <a:rPr lang="en-US" sz="1400" baseline="-25000" dirty="0" err="1">
                <a:solidFill>
                  <a:schemeClr val="tx1"/>
                </a:solidFill>
              </a:rPr>
              <a:t>i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793269" y="4923278"/>
            <a:ext cx="333390" cy="391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3697919" y="5266781"/>
            <a:ext cx="451463" cy="39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</a:t>
            </a:r>
            <a:r>
              <a:rPr lang="en-US" sz="1400" baseline="-25000" dirty="0" err="1">
                <a:solidFill>
                  <a:schemeClr val="tx1"/>
                </a:solidFill>
              </a:rPr>
              <a:t>k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04810" y="3857387"/>
            <a:ext cx="337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F6E6C"/>
                </a:solidFill>
              </a:rPr>
              <a:t>INSERT 13, INSERT 22, INSERT 43, INSERT 92, INSERT 7, SEARCH 43, DELETE 92, SEARCH 7, INSERT 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16695" y="2971898"/>
            <a:ext cx="1266045" cy="3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#</a:t>
            </a:r>
            <a:r>
              <a:rPr lang="en-US" sz="1600" dirty="0" err="1"/>
              <a:t>hashpuns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23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a random hash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19596" y="1371600"/>
                <a:ext cx="7652552" cy="4680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a uniformly random function.</a:t>
                </a:r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That means that </a:t>
                </a:r>
                <a:r>
                  <a:rPr lang="en-US" b="1" dirty="0">
                    <a:solidFill>
                      <a:srgbClr val="1D6FA9"/>
                    </a:solidFill>
                  </a:rPr>
                  <a:t>h(1) </a:t>
                </a:r>
                <a:r>
                  <a:rPr lang="en-US" dirty="0">
                    <a:solidFill>
                      <a:srgbClr val="1D6FA9"/>
                    </a:solidFill>
                  </a:rPr>
                  <a:t>is a </a:t>
                </a:r>
                <a:r>
                  <a:rPr lang="en-US" b="1" dirty="0">
                    <a:solidFill>
                      <a:srgbClr val="1D6FA9"/>
                    </a:solidFill>
                  </a:rPr>
                  <a:t>uniformly random</a:t>
                </a:r>
                <a:r>
                  <a:rPr lang="en-US" dirty="0">
                    <a:solidFill>
                      <a:srgbClr val="1D6FA9"/>
                    </a:solidFill>
                  </a:rPr>
                  <a:t> number between 1 and n.</a:t>
                </a:r>
              </a:p>
              <a:p>
                <a:pPr lvl="1"/>
                <a:r>
                  <a:rPr lang="en-US" b="1" dirty="0">
                    <a:solidFill>
                      <a:srgbClr val="1D6FA9"/>
                    </a:solidFill>
                  </a:rPr>
                  <a:t>h(2) </a:t>
                </a:r>
                <a:r>
                  <a:rPr lang="en-US" dirty="0">
                    <a:solidFill>
                      <a:srgbClr val="1D6FA9"/>
                    </a:solidFill>
                  </a:rPr>
                  <a:t>is also a </a:t>
                </a:r>
                <a:r>
                  <a:rPr lang="en-US" b="1" dirty="0">
                    <a:solidFill>
                      <a:srgbClr val="1D6FA9"/>
                    </a:solidFill>
                  </a:rPr>
                  <a:t>uniformly random </a:t>
                </a:r>
                <a:r>
                  <a:rPr lang="en-US" dirty="0">
                    <a:solidFill>
                      <a:srgbClr val="1D6FA9"/>
                    </a:solidFill>
                  </a:rPr>
                  <a:t>number between 1 and n, independent of h(1).</a:t>
                </a:r>
              </a:p>
              <a:p>
                <a:pPr lvl="1"/>
                <a:r>
                  <a:rPr lang="en-US" b="1" dirty="0">
                    <a:solidFill>
                      <a:srgbClr val="1D6FA9"/>
                    </a:solidFill>
                  </a:rPr>
                  <a:t>h(3) </a:t>
                </a:r>
                <a:r>
                  <a:rPr lang="en-US" dirty="0">
                    <a:solidFill>
                      <a:srgbClr val="1D6FA9"/>
                    </a:solidFill>
                  </a:rPr>
                  <a:t>is also a </a:t>
                </a:r>
                <a:r>
                  <a:rPr lang="en-US" b="1" dirty="0">
                    <a:solidFill>
                      <a:srgbClr val="1D6FA9"/>
                    </a:solidFill>
                  </a:rPr>
                  <a:t>uniformly random</a:t>
                </a:r>
                <a:r>
                  <a:rPr lang="en-US" dirty="0">
                    <a:solidFill>
                      <a:srgbClr val="1D6FA9"/>
                    </a:solidFill>
                  </a:rPr>
                  <a:t> number between 1 and n, independent of h(1), h(2).</a:t>
                </a:r>
              </a:p>
              <a:p>
                <a:pPr lvl="1"/>
                <a:endParaRPr lang="en-US" dirty="0">
                  <a:solidFill>
                    <a:srgbClr val="1D6FA9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1D6FA9"/>
                    </a:solidFill>
                  </a:rPr>
                  <a:t>…</a:t>
                </a:r>
                <a:endParaRPr lang="en-US" dirty="0">
                  <a:solidFill>
                    <a:srgbClr val="1D6FA9"/>
                  </a:solidFill>
                </a:endParaRPr>
              </a:p>
              <a:p>
                <a:pPr lvl="1"/>
                <a:endParaRPr lang="en-US" dirty="0">
                  <a:solidFill>
                    <a:srgbClr val="1D6FA9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1D6FA9"/>
                    </a:solidFill>
                  </a:rPr>
                  <a:t>h(M) </a:t>
                </a:r>
                <a:r>
                  <a:rPr lang="en-US" dirty="0">
                    <a:solidFill>
                      <a:srgbClr val="1D6FA9"/>
                    </a:solidFill>
                  </a:rPr>
                  <a:t>is also a </a:t>
                </a:r>
                <a:r>
                  <a:rPr lang="en-US" b="1" dirty="0">
                    <a:solidFill>
                      <a:srgbClr val="1D6FA9"/>
                    </a:solidFill>
                  </a:rPr>
                  <a:t>uniformly random</a:t>
                </a:r>
                <a:r>
                  <a:rPr lang="en-US" dirty="0">
                    <a:solidFill>
                      <a:srgbClr val="1D6FA9"/>
                    </a:solidFill>
                  </a:rPr>
                  <a:t> number between 1 and n, independent of h(1), h(2), </a:t>
                </a:r>
                <a:r>
                  <a:rPr lang="mr-IN" dirty="0">
                    <a:solidFill>
                      <a:srgbClr val="1D6FA9"/>
                    </a:solidFill>
                  </a:rPr>
                  <a:t>…</a:t>
                </a:r>
                <a:r>
                  <a:rPr lang="en-US" dirty="0">
                    <a:solidFill>
                      <a:srgbClr val="1D6FA9"/>
                    </a:solidFill>
                  </a:rPr>
                  <a:t>, h(M-1).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19596" y="1371600"/>
                <a:ext cx="7652552" cy="4680000"/>
              </a:xfrm>
              <a:blipFill>
                <a:blip r:embed="rId2"/>
                <a:stretch>
                  <a:fillRect l="-1433" t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7CE9-6A72-1CE2-ECD7-080EEF28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922488" y="1279507"/>
            <a:ext cx="1410405" cy="10055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Universe 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472908" y="1042358"/>
            <a:ext cx="1132388" cy="2040230"/>
            <a:chOff x="5336275" y="3575713"/>
            <a:chExt cx="1917117" cy="2975208"/>
          </a:xfrm>
        </p:grpSpPr>
        <p:sp>
          <p:nvSpPr>
            <p:cNvPr id="7" name="Rectangle 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rgbClr val="1D6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 buckets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9481831" y="1782306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58247" y="1290551"/>
            <a:ext cx="56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6111" y="1858247"/>
            <a:ext cx="887203" cy="5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Randomness helps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3D9F07-75BE-4BA6-6E9E-7D0CB9A8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8871" y="1847464"/>
            <a:ext cx="6312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Intuitively: The bad guy can’t foil a hash function that he doesn’t yet know.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430" y="944955"/>
            <a:ext cx="2089209" cy="250275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937" y="3880999"/>
            <a:ext cx="1292167" cy="16951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93634" y="3880999"/>
            <a:ext cx="6481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not?  What if there’s some strategy that foils a random function with high probability?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12789" y="5714580"/>
            <a:ext cx="545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D6FA9"/>
                </a:solidFill>
              </a:rPr>
              <a:t>We’ll need to do some analysis</a:t>
            </a:r>
            <a:r>
              <a:rPr lang="mr-IN" sz="2800" dirty="0">
                <a:solidFill>
                  <a:srgbClr val="1D6FA9"/>
                </a:solidFill>
              </a:rPr>
              <a:t>…</a:t>
            </a:r>
            <a:endParaRPr lang="en-US" sz="2800" dirty="0">
              <a:solidFill>
                <a:srgbClr val="1D6FA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2021B-C20A-BC43-BA8C-18C464E792FF}"/>
              </a:ext>
            </a:extLst>
          </p:cNvPr>
          <p:cNvSpPr txBox="1"/>
          <p:nvPr/>
        </p:nvSpPr>
        <p:spPr>
          <a:xfrm>
            <a:off x="8369430" y="3035718"/>
            <a:ext cx="209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Lucky the Lackadaisical Lemur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51A85-9D7F-9A43-8ABA-60C2247327D8}"/>
              </a:ext>
            </a:extLst>
          </p:cNvPr>
          <p:cNvSpPr txBox="1"/>
          <p:nvPr/>
        </p:nvSpPr>
        <p:spPr>
          <a:xfrm>
            <a:off x="1570839" y="5660185"/>
            <a:ext cx="209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79980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0" grpId="0"/>
      <p:bldP spid="4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 we want?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5B0CA4F0-E7F2-9189-10B6-2F51840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2089" y="31151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2089" y="366106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2089" y="422628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2089" y="534407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76556" y="3348438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96618" y="5517368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76556" y="444253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76556" y="553435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49763" y="4199325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11583" y="4442534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73723" y="3565885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3723" y="5303623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2306149" y="492216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11583" y="3859243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00516" y="3873877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49762" y="3007796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45155" y="3233988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657159" y="5271060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83530" y="5547131"/>
            <a:ext cx="473629" cy="13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656335" y="3040105"/>
            <a:ext cx="548043" cy="2760848"/>
            <a:chOff x="5336275" y="3684896"/>
            <a:chExt cx="548043" cy="2866025"/>
          </a:xfrm>
        </p:grpSpPr>
        <p:sp>
          <p:nvSpPr>
            <p:cNvPr id="24" name="Rectangle 23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5252079" y="4431994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712620" y="4185686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307902" y="4446062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68443" y="4199754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363821" y="4446062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24361" y="4199754"/>
            <a:ext cx="615266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458068" y="4446062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918609" y="4199754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9552315" y="4431994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012855" y="4185686"/>
            <a:ext cx="672520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72089" y="1099528"/>
            <a:ext cx="7674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It’s </a:t>
            </a:r>
            <a:r>
              <a:rPr lang="en-US" sz="3200" b="1" dirty="0"/>
              <a:t>bad</a:t>
            </a:r>
            <a:r>
              <a:rPr lang="en-US" sz="3200" dirty="0"/>
              <a:t> if lots of items land in </a:t>
            </a:r>
            <a:r>
              <a:rPr lang="en-US" sz="3200" dirty="0" err="1"/>
              <a:t>u</a:t>
            </a:r>
            <a:r>
              <a:rPr lang="en-US" sz="3200" baseline="-25000" dirty="0" err="1"/>
              <a:t>i</a:t>
            </a:r>
            <a:r>
              <a:rPr lang="en-US" sz="3200" dirty="0" err="1"/>
              <a:t>’s</a:t>
            </a:r>
            <a:r>
              <a:rPr lang="en-US" sz="3200" dirty="0"/>
              <a:t> bucket.</a:t>
            </a:r>
          </a:p>
          <a:p>
            <a:r>
              <a:rPr lang="en-US" sz="3200" dirty="0"/>
              <a:t>So we want </a:t>
            </a:r>
            <a:r>
              <a:rPr lang="en-US" sz="3200" b="1" dirty="0"/>
              <a:t>not that</a:t>
            </a:r>
            <a:r>
              <a:rPr lang="en-US" sz="3200" dirty="0"/>
              <a:t>.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22" y="2887467"/>
            <a:ext cx="3077756" cy="30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More precisely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7EABEA1-B82D-6A83-7EB9-18A0B427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524001" y="4084104"/>
            <a:ext cx="2525699" cy="2204854"/>
            <a:chOff x="5616051" y="3726689"/>
            <a:chExt cx="3374298" cy="2793157"/>
          </a:xfrm>
        </p:grpSpPr>
        <p:sp>
          <p:nvSpPr>
            <p:cNvPr id="4" name="TextBox 3"/>
            <p:cNvSpPr txBox="1"/>
            <p:nvPr/>
          </p:nvSpPr>
          <p:spPr>
            <a:xfrm>
              <a:off x="5616051" y="3834064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16051" y="4379961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16051" y="4945181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6051" y="6062967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220518" y="4067331"/>
              <a:ext cx="57320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440580" y="6236260"/>
              <a:ext cx="494308" cy="572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220518" y="5161427"/>
              <a:ext cx="57320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220518" y="6253247"/>
              <a:ext cx="57320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93724" y="4918218"/>
              <a:ext cx="661821" cy="4968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55545" y="5161427"/>
              <a:ext cx="49430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817684" y="4284777"/>
              <a:ext cx="613899" cy="5275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17685" y="6022516"/>
              <a:ext cx="609806" cy="48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5400000">
              <a:off x="5550111" y="5620127"/>
              <a:ext cx="578321" cy="41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1400"/>
                <a:t>…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455545" y="4578135"/>
              <a:ext cx="501036" cy="146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244477" y="4592769"/>
              <a:ext cx="57320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793724" y="3726689"/>
              <a:ext cx="609806" cy="48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389117" y="3952880"/>
              <a:ext cx="501036" cy="146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901120" y="5989953"/>
              <a:ext cx="554787" cy="493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427491" y="6266024"/>
              <a:ext cx="473628" cy="132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5900296" y="3758998"/>
              <a:ext cx="548043" cy="2760848"/>
              <a:chOff x="5336275" y="3684896"/>
              <a:chExt cx="548043" cy="286602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336275" y="368489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336275" y="425810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337128" y="483130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338408" y="540451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337128" y="597771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8496041" y="5164955"/>
              <a:ext cx="494308" cy="572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7956581" y="4918218"/>
                  <a:ext cx="554787" cy="49399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581" y="4918218"/>
                  <a:ext cx="554787" cy="493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54856" y="1141271"/>
                <a:ext cx="8029851" cy="269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We want: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1D6FA9"/>
                    </a:solidFill>
                  </a:rPr>
                  <a:t>For all ways a bad guy could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1D6FA9"/>
                    </a:solidFill>
                  </a:rPr>
                  <a:t> to put into the hash table, and for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dirty="0">
                  <a:solidFill>
                    <a:srgbClr val="1D6FA9"/>
                  </a:solidFill>
                </a:endParaRPr>
              </a:p>
              <a:p>
                <a:pPr lvl="1" algn="ctr"/>
                <a:r>
                  <a:rPr lang="en-US" sz="2400" dirty="0">
                    <a:solidFill>
                      <a:srgbClr val="1D6FA9"/>
                    </a:solidFill>
                  </a:rPr>
                  <a:t>E[ 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1D6FA9"/>
                    </a:solidFill>
                  </a:rPr>
                  <a:t>s bucket 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D6FA9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1D6FA9"/>
                    </a:solidFill>
                  </a:rPr>
                  <a:t> 2.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If that were the case: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1D6FA9"/>
                    </a:solidFill>
                  </a:rPr>
                  <a:t>For each INSERT/DELETE/SEARCH operation involving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D6FA9"/>
                    </a:solidFill>
                  </a:rPr>
                  <a:t>, </a:t>
                </a:r>
              </a:p>
              <a:p>
                <a:pPr lvl="1" algn="ctr"/>
                <a:r>
                  <a:rPr lang="en-US" sz="2400" dirty="0">
                    <a:solidFill>
                      <a:srgbClr val="1D6FA9"/>
                    </a:solidFill>
                  </a:rPr>
                  <a:t>E[ time of operation ] = O(1)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6" y="1141271"/>
                <a:ext cx="8029851" cy="2693879"/>
              </a:xfrm>
              <a:prstGeom prst="rect">
                <a:avLst/>
              </a:prstGeom>
              <a:blipFill>
                <a:blip r:embed="rId4"/>
                <a:stretch>
                  <a:fillRect l="-987" t="-1810" r="-456" b="-4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584707" y="1696399"/>
            <a:ext cx="284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We could replace “2” here with any constant; it would still be good.  But “2” will be convenient.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65C4F6-C01F-D94C-84CD-2D19A12159CA}"/>
              </a:ext>
            </a:extLst>
          </p:cNvPr>
          <p:cNvSpPr txBox="1"/>
          <p:nvPr/>
        </p:nvSpPr>
        <p:spPr>
          <a:xfrm>
            <a:off x="6906312" y="4285820"/>
            <a:ext cx="25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This is what we wanted at the beginning of lecture!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761F8D-4DB2-314D-B348-E7A0B92E60D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689774" y="3627863"/>
            <a:ext cx="1510766" cy="657957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1A7D773-0BB4-CE49-8830-4387192499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843" y="4756217"/>
            <a:ext cx="1173807" cy="1598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68DC42-F68E-4740-9625-FEAFA3D1B2D1}"/>
                  </a:ext>
                </a:extLst>
              </p:cNvPr>
              <p:cNvSpPr txBox="1"/>
              <p:nvPr/>
            </p:nvSpPr>
            <p:spPr>
              <a:xfrm>
                <a:off x="4086059" y="4454701"/>
                <a:ext cx="26037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the expected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linked list is not the same as the expected {maximum size of linked lists}. What is the latter?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68DC42-F68E-4740-9625-FEAFA3D1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59" y="4454701"/>
                <a:ext cx="2603715" cy="1754326"/>
              </a:xfrm>
              <a:prstGeom prst="rect">
                <a:avLst/>
              </a:prstGeom>
              <a:blipFill>
                <a:blip r:embed="rId6"/>
                <a:stretch>
                  <a:fillRect l="-1874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A459D9-379A-1C4E-B84F-88BF6A1EEFA1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7288223" y="2488210"/>
            <a:ext cx="1296484" cy="1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 want: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C6F15A3-F674-DF4F-563F-F4904DD9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91837" y="1454797"/>
                <a:ext cx="83286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=1, </a:t>
                </a:r>
                <a:r>
                  <a:rPr lang="mr-IN" sz="2800" dirty="0"/>
                  <a:t>…</a:t>
                </a:r>
                <a:r>
                  <a:rPr lang="en-US" sz="2800" dirty="0"/>
                  <a:t>, n, </a:t>
                </a:r>
              </a:p>
              <a:p>
                <a:pPr algn="ctr"/>
                <a:r>
                  <a:rPr lang="en-US" sz="3600" dirty="0"/>
                  <a:t>E[ number of items in </a:t>
                </a:r>
                <a:r>
                  <a:rPr lang="en-US" sz="3600" dirty="0" err="1"/>
                  <a:t>u</a:t>
                </a:r>
                <a:r>
                  <a:rPr lang="en-US" sz="3600" baseline="-25000" dirty="0" err="1"/>
                  <a:t>i</a:t>
                </a:r>
                <a:r>
                  <a:rPr lang="en-US" sz="3600" dirty="0" err="1"/>
                  <a:t>’s</a:t>
                </a:r>
                <a:r>
                  <a:rPr lang="en-US" sz="3600" dirty="0"/>
                  <a:t> bucket ]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600" dirty="0"/>
                  <a:t> 2.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37" y="1454797"/>
                <a:ext cx="8328697" cy="1077218"/>
              </a:xfrm>
              <a:prstGeom prst="rect">
                <a:avLst/>
              </a:prstGeom>
              <a:blipFill>
                <a:blip r:embed="rId2"/>
                <a:stretch>
                  <a:fillRect l="-1318" t="-5682" b="-21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 noGrp="1"/>
              </p:cNvSpPr>
              <p:nvPr>
                <p:ph sz="quarter" idx="10"/>
              </p:nvPr>
            </p:nvSpPr>
            <p:spPr>
              <a:xfrm>
                <a:off x="2165761" y="1937428"/>
                <a:ext cx="10515600" cy="99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all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</a:t>
                </a:r>
                <a:r>
                  <a:rPr lang="mr-IN" sz="2400" dirty="0"/>
                  <a:t>…</a:t>
                </a:r>
                <a:r>
                  <a:rPr lang="en-US" sz="2400" dirty="0"/>
                  <a:t>,n: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+mn-lt"/>
                    <a:cs typeface="+mn-cs"/>
                  </a:rPr>
                  <a:t>         E[ number of items in bucket </a:t>
                </a:r>
                <a:r>
                  <a:rPr lang="en-US" sz="3200" dirty="0" err="1">
                    <a:latin typeface="+mn-lt"/>
                    <a:cs typeface="+mn-cs"/>
                  </a:rPr>
                  <a:t>i</a:t>
                </a:r>
                <a:r>
                  <a:rPr lang="en-US" sz="3200" dirty="0">
                    <a:latin typeface="+mn-lt"/>
                    <a:cs typeface="+mn-cs"/>
                  </a:rPr>
                  <a:t> ]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lang="en-US" sz="3200" dirty="0">
                    <a:latin typeface="+mn-lt"/>
                    <a:cs typeface="+mn-cs"/>
                  </a:rPr>
                  <a:t> 2</a:t>
                </a: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65761" y="1937428"/>
                <a:ext cx="10515600" cy="996170"/>
              </a:xfrm>
              <a:prstGeom prst="rect">
                <a:avLst/>
              </a:prstGeom>
              <a:blipFill>
                <a:blip r:embed="rId2"/>
                <a:stretch>
                  <a:fillRect l="-754" t="-8589" b="-19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00485196-124B-BB69-86B8-414B7E74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6916" y="2887065"/>
            <a:ext cx="190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that: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92B851-BDED-AF4A-01BF-424AED58B901}"/>
              </a:ext>
            </a:extLst>
          </p:cNvPr>
          <p:cNvGrpSpPr/>
          <p:nvPr/>
        </p:nvGrpSpPr>
        <p:grpSpPr>
          <a:xfrm>
            <a:off x="1903700" y="3364322"/>
            <a:ext cx="8959287" cy="3097461"/>
            <a:chOff x="1903700" y="3364322"/>
            <a:chExt cx="9910480" cy="342631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DFFD550-B5E9-640E-D94E-45BE9773718C}"/>
                </a:ext>
              </a:extLst>
            </p:cNvPr>
            <p:cNvGrpSpPr/>
            <p:nvPr/>
          </p:nvGrpSpPr>
          <p:grpSpPr>
            <a:xfrm>
              <a:off x="1903700" y="3364322"/>
              <a:ext cx="8764301" cy="3426313"/>
              <a:chOff x="1903700" y="3364322"/>
              <a:chExt cx="8764301" cy="342631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903700" y="3506459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03700" y="3999873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03700" y="4510753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03700" y="5521074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2433111" y="3717299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7302838" y="3586950"/>
                <a:ext cx="432929" cy="517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2433111" y="4706208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433111" y="5693060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3871407" y="3403804"/>
                <a:ext cx="579642" cy="4491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4451051" y="3623630"/>
                <a:ext cx="43292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4883979" y="3375434"/>
                <a:ext cx="537671" cy="4768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22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881458" y="3393755"/>
                <a:ext cx="534086" cy="4401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92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1837843" y="5119387"/>
                <a:ext cx="522720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1600"/>
                  <a:t>…</a:t>
                </a:r>
                <a:endParaRPr lang="en-US" sz="1600" dirty="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5442636" y="3640588"/>
                <a:ext cx="438822" cy="1322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454096" y="4192222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2935140" y="3409407"/>
                <a:ext cx="534086" cy="4401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43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456603" y="3613852"/>
                <a:ext cx="438822" cy="1322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830363" y="3364322"/>
                <a:ext cx="485899" cy="4461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8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6415544" y="3613853"/>
                <a:ext cx="414818" cy="1193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2152649" y="3438610"/>
                <a:ext cx="479996" cy="2495419"/>
                <a:chOff x="5336267" y="3684896"/>
                <a:chExt cx="548047" cy="2866026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336267" y="3684896"/>
                  <a:ext cx="545911" cy="573204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5336273" y="4258099"/>
                  <a:ext cx="545910" cy="573204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337122" y="4831306"/>
                  <a:ext cx="545910" cy="573204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338404" y="5404511"/>
                  <a:ext cx="545910" cy="573204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337128" y="5977717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7410090" y="3831335"/>
                <a:ext cx="2067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this happens with probability 1/n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52566" y="4363066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152566" y="4856480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52566" y="5367360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152566" y="6377681"/>
                <a:ext cx="406406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3681977" y="4573906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8564426" y="5021837"/>
                <a:ext cx="432929" cy="517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3681977" y="5562815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681977" y="6549667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5132995" y="4838691"/>
                <a:ext cx="579642" cy="4491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5712639" y="5058517"/>
                <a:ext cx="43292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6145567" y="4810321"/>
                <a:ext cx="537671" cy="4768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22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143046" y="4828642"/>
                <a:ext cx="534086" cy="4401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92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5400000">
                <a:off x="3086709" y="5975994"/>
                <a:ext cx="522720" cy="37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1600"/>
                  <a:t>…</a:t>
                </a:r>
                <a:endParaRPr lang="en-US" sz="1600" dirty="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6704224" y="5075475"/>
                <a:ext cx="438822" cy="1322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3702962" y="5048829"/>
                <a:ext cx="50203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/>
              <p:cNvSpPr/>
              <p:nvPr/>
            </p:nvSpPr>
            <p:spPr>
              <a:xfrm>
                <a:off x="4196728" y="4844294"/>
                <a:ext cx="534086" cy="4401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43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4718191" y="5048739"/>
                <a:ext cx="438822" cy="1322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/>
              <p:nvPr/>
            </p:nvSpPr>
            <p:spPr>
              <a:xfrm>
                <a:off x="8091951" y="4799209"/>
                <a:ext cx="485899" cy="4461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8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7677132" y="5048740"/>
                <a:ext cx="414818" cy="1193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>
                <a:off x="3401516" y="4295217"/>
                <a:ext cx="479992" cy="2495418"/>
                <a:chOff x="5336275" y="3684896"/>
                <a:chExt cx="548043" cy="2866025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5336275" y="3684896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336275" y="4258101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5337128" y="4831306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338408" y="5404511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5337128" y="5977716"/>
                  <a:ext cx="545910" cy="573205"/>
                </a:xfrm>
                <a:prstGeom prst="rect">
                  <a:avLst/>
                </a:prstGeom>
                <a:noFill/>
                <a:ln w="381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8600050" y="5280166"/>
                <a:ext cx="2067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and this happens with probability 1/n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279427" y="5653835"/>
                <a:ext cx="2362218" cy="442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1D6FA9"/>
                    </a:solidFill>
                  </a:rPr>
                  <a:t>etc.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5132995" y="5950235"/>
              <a:ext cx="6681185" cy="783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Then E[ number of items in bucket </a:t>
              </a:r>
              <a:r>
                <a:rPr lang="en-US" sz="2000" dirty="0" err="1"/>
                <a:t>i</a:t>
              </a:r>
              <a:r>
                <a:rPr lang="en-US" sz="2000" dirty="0"/>
                <a:t> ] = 1 for all </a:t>
              </a:r>
              <a:r>
                <a:rPr lang="en-US" sz="2000" dirty="0" err="1"/>
                <a:t>i</a:t>
              </a:r>
              <a:r>
                <a:rPr lang="en-US" sz="2000" dirty="0"/>
                <a:t>.</a:t>
              </a:r>
            </a:p>
            <a:p>
              <a:r>
                <a:rPr lang="en-US" sz="2000" dirty="0"/>
                <a:t>But E[ number of items in 43’s bucket ] = 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366923-6F17-3142-8E26-50E93CB90A5D}"/>
                  </a:ext>
                </a:extLst>
              </p:cNvPr>
              <p:cNvSpPr txBox="1"/>
              <p:nvPr/>
            </p:nvSpPr>
            <p:spPr>
              <a:xfrm>
                <a:off x="2165761" y="814688"/>
                <a:ext cx="83286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For all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 </a:t>
                </a:r>
                <a:r>
                  <a:rPr lang="mr-IN" sz="2400" dirty="0"/>
                  <a:t>…</a:t>
                </a:r>
                <a:r>
                  <a:rPr lang="en-US" sz="2400" dirty="0"/>
                  <a:t>, n, </a:t>
                </a:r>
              </a:p>
              <a:p>
                <a:pPr algn="ctr"/>
                <a:r>
                  <a:rPr lang="en-US" sz="3200" dirty="0"/>
                  <a:t>E[ number of items in </a:t>
                </a:r>
                <a:r>
                  <a:rPr lang="en-US" sz="3200" dirty="0" err="1"/>
                  <a:t>u</a:t>
                </a:r>
                <a:r>
                  <a:rPr lang="en-US" sz="3200" baseline="-25000" dirty="0" err="1"/>
                  <a:t>i</a:t>
                </a:r>
                <a:r>
                  <a:rPr lang="en-US" sz="3200" dirty="0" err="1"/>
                  <a:t>’s</a:t>
                </a:r>
                <a:r>
                  <a:rPr lang="en-US" sz="3200" dirty="0"/>
                  <a:t> bucket ]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200" dirty="0"/>
                  <a:t> 2.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366923-6F17-3142-8E26-50E93CB9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761" y="814688"/>
                <a:ext cx="8328697" cy="954107"/>
              </a:xfrm>
              <a:prstGeom prst="rect">
                <a:avLst/>
              </a:prstGeom>
              <a:blipFill>
                <a:blip r:embed="rId3"/>
                <a:stretch>
                  <a:fillRect l="-951" t="-5128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0C8FDB-BBBB-2B4A-9D81-7A7F06C43993}"/>
              </a:ext>
            </a:extLst>
          </p:cNvPr>
          <p:cNvSpPr txBox="1"/>
          <p:nvPr/>
        </p:nvSpPr>
        <p:spPr>
          <a:xfrm>
            <a:off x="1799983" y="1532610"/>
            <a:ext cx="130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D6FA9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5489584"/>
      </p:ext>
    </p:extLst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 want: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60C597C-592D-2442-2D19-3B55722E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91837" y="1454797"/>
                <a:ext cx="83286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600" dirty="0"/>
                  <a:t>For all </a:t>
                </a:r>
                <a:r>
                  <a:rPr lang="en-US" sz="3600" dirty="0" err="1"/>
                  <a:t>i</a:t>
                </a:r>
                <a:r>
                  <a:rPr lang="en-US" sz="3600" dirty="0"/>
                  <a:t>=1, </a:t>
                </a:r>
                <a:r>
                  <a:rPr lang="mr-IN" sz="3600" dirty="0"/>
                  <a:t>…</a:t>
                </a:r>
                <a:r>
                  <a:rPr lang="en-US" sz="3600" dirty="0"/>
                  <a:t>, n, </a:t>
                </a:r>
              </a:p>
              <a:p>
                <a:pPr algn="ctr"/>
                <a:r>
                  <a:rPr lang="en-US" sz="3600" dirty="0"/>
                  <a:t>E[ number of items in </a:t>
                </a:r>
                <a:r>
                  <a:rPr lang="en-US" sz="3600" dirty="0" err="1"/>
                  <a:t>u</a:t>
                </a:r>
                <a:r>
                  <a:rPr lang="en-US" sz="3600" baseline="-25000" dirty="0" err="1"/>
                  <a:t>i</a:t>
                </a:r>
                <a:r>
                  <a:rPr lang="en-US" sz="3600" dirty="0" err="1"/>
                  <a:t>’s</a:t>
                </a:r>
                <a:r>
                  <a:rPr lang="en-US" sz="3600" dirty="0"/>
                  <a:t> bucket ]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600" dirty="0"/>
                  <a:t> 2.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37" y="1454797"/>
                <a:ext cx="8328697" cy="1200329"/>
              </a:xfrm>
              <a:prstGeom prst="rect">
                <a:avLst/>
              </a:prstGeom>
              <a:blipFill>
                <a:blip r:embed="rId2"/>
                <a:stretch>
                  <a:fillRect l="-2050"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22068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Expected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err="1">
                    <a:solidFill>
                      <a:schemeClr val="accent1"/>
                    </a:solidFill>
                  </a:rPr>
                  <a:t>’s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 bucket</a:t>
                </a:r>
                <a:r>
                  <a:rPr lang="en-US" sz="360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 t="-7767" b="-29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 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         =</m:t>
                    </m:r>
                    <m:r>
                      <a:rPr lang="en-US" i="1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         </m:t>
                    </m:r>
                    <m:r>
                      <a:rPr lang="en-US" i="1">
                        <a:latin typeface="Cambria Math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≤2.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6C60245-91C6-A3D5-B113-4F6E1865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584494" y="914330"/>
            <a:ext cx="2570256" cy="601321"/>
          </a:xfrm>
          <a:custGeom>
            <a:avLst/>
            <a:gdLst>
              <a:gd name="connsiteX0" fmla="*/ 2212297 w 2212297"/>
              <a:gd name="connsiteY0" fmla="*/ 71 h 573277"/>
              <a:gd name="connsiteX1" fmla="*/ 2075820 w 2212297"/>
              <a:gd name="connsiteY1" fmla="*/ 218435 h 573277"/>
              <a:gd name="connsiteX2" fmla="*/ 1625444 w 2212297"/>
              <a:gd name="connsiteY2" fmla="*/ 245731 h 573277"/>
              <a:gd name="connsiteX3" fmla="*/ 547271 w 2212297"/>
              <a:gd name="connsiteY3" fmla="*/ 71 h 573277"/>
              <a:gd name="connsiteX4" fmla="*/ 42303 w 2212297"/>
              <a:gd name="connsiteY4" fmla="*/ 273026 h 573277"/>
              <a:gd name="connsiteX5" fmla="*/ 28656 w 2212297"/>
              <a:gd name="connsiteY5" fmla="*/ 573277 h 57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97" h="573277">
                <a:moveTo>
                  <a:pt x="2212297" y="71"/>
                </a:moveTo>
                <a:cubicBezTo>
                  <a:pt x="2192963" y="88781"/>
                  <a:pt x="2173629" y="177492"/>
                  <a:pt x="2075820" y="218435"/>
                </a:cubicBezTo>
                <a:cubicBezTo>
                  <a:pt x="1978011" y="259378"/>
                  <a:pt x="1880202" y="282125"/>
                  <a:pt x="1625444" y="245731"/>
                </a:cubicBezTo>
                <a:cubicBezTo>
                  <a:pt x="1370686" y="209337"/>
                  <a:pt x="811128" y="-4478"/>
                  <a:pt x="547271" y="71"/>
                </a:cubicBezTo>
                <a:cubicBezTo>
                  <a:pt x="283414" y="4620"/>
                  <a:pt x="128739" y="177492"/>
                  <a:pt x="42303" y="273026"/>
                </a:cubicBezTo>
                <a:cubicBezTo>
                  <a:pt x="-44133" y="368560"/>
                  <a:pt x="28656" y="573277"/>
                  <a:pt x="28656" y="573277"/>
                </a:cubicBezTo>
              </a:path>
            </a:pathLst>
          </a:custGeom>
          <a:noFill/>
          <a:ln w="34925">
            <a:solidFill>
              <a:schemeClr val="accent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003340" y="3008511"/>
            <a:ext cx="333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That’s what we wanted!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C16F42F-6EC3-49A9-75FD-8F3046730202}"/>
              </a:ext>
            </a:extLst>
          </p:cNvPr>
          <p:cNvGrpSpPr/>
          <p:nvPr/>
        </p:nvGrpSpPr>
        <p:grpSpPr>
          <a:xfrm>
            <a:off x="3026818" y="3572149"/>
            <a:ext cx="7007669" cy="2758354"/>
            <a:chOff x="2716486" y="3713467"/>
            <a:chExt cx="7712363" cy="3035735"/>
          </a:xfrm>
        </p:grpSpPr>
        <p:sp>
          <p:nvSpPr>
            <p:cNvPr id="4" name="Oval 3"/>
            <p:cNvSpPr/>
            <p:nvPr/>
          </p:nvSpPr>
          <p:spPr>
            <a:xfrm>
              <a:off x="2716486" y="4251927"/>
              <a:ext cx="3075433" cy="239733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Universe U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351132" y="3713467"/>
              <a:ext cx="1733801" cy="2969892"/>
              <a:chOff x="5336275" y="3575713"/>
              <a:chExt cx="1817531" cy="297520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36275" y="3684895"/>
                <a:ext cx="545910" cy="573206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36275" y="4258101"/>
                <a:ext cx="545910" cy="573206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337128" y="4831305"/>
                <a:ext cx="545910" cy="573206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338408" y="540451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37128" y="597771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ight Brace 10"/>
              <p:cNvSpPr/>
              <p:nvPr/>
            </p:nvSpPr>
            <p:spPr>
              <a:xfrm>
                <a:off x="6045958" y="3575713"/>
                <a:ext cx="573206" cy="2975208"/>
              </a:xfrm>
              <a:prstGeom prst="rightBrace">
                <a:avLst>
                  <a:gd name="adj1" fmla="val 8333"/>
                  <a:gd name="adj2" fmla="val 49004"/>
                </a:avLst>
              </a:prstGeom>
              <a:ln w="25400">
                <a:solidFill>
                  <a:srgbClr val="1D6F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5881470" y="5104336"/>
                <a:ext cx="2118569" cy="426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D6FA9"/>
                    </a:solidFill>
                  </a:rPr>
                  <a:t>n buckets</a:t>
                </a: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5993212" y="4629532"/>
              <a:ext cx="842138" cy="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02218" y="4131594"/>
                  <a:ext cx="6412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218" y="4131594"/>
                  <a:ext cx="6412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8148" y="4732151"/>
              <a:ext cx="887203" cy="5538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 rot="20891291">
                  <a:off x="3085275" y="4732151"/>
                  <a:ext cx="599298" cy="606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1291">
                  <a:off x="3085275" y="4732151"/>
                  <a:ext cx="599298" cy="6061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 rot="1067239">
                  <a:off x="4235435" y="4468943"/>
                  <a:ext cx="620742" cy="54680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67239">
                  <a:off x="4235435" y="4468943"/>
                  <a:ext cx="620742" cy="546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 rot="19504244">
                  <a:off x="4738844" y="5537566"/>
                  <a:ext cx="589930" cy="55985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04244">
                  <a:off x="4738844" y="5537566"/>
                  <a:ext cx="589930" cy="5598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9138396" y="5560655"/>
                  <a:ext cx="588683" cy="55985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8396" y="5560655"/>
                  <a:ext cx="588683" cy="559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8206252" y="5516841"/>
                  <a:ext cx="531865" cy="5863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>
                  <a:solidFill>
                    <a:srgbClr val="1D6F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252" y="5516841"/>
                  <a:ext cx="531865" cy="586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0800">
                  <a:solidFill>
                    <a:srgbClr val="1D6FA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7761641" y="5825770"/>
              <a:ext cx="440544" cy="1481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8746656" y="5840583"/>
              <a:ext cx="440544" cy="1481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3666699" y="4025309"/>
              <a:ext cx="3835020" cy="1834862"/>
            </a:xfrm>
            <a:custGeom>
              <a:avLst/>
              <a:gdLst>
                <a:gd name="connsiteX0" fmla="*/ 0 w 3835020"/>
                <a:gd name="connsiteY0" fmla="*/ 874237 h 1834862"/>
                <a:gd name="connsiteX1" fmla="*/ 191068 w 3835020"/>
                <a:gd name="connsiteY1" fmla="*/ 369270 h 1834862"/>
                <a:gd name="connsiteX2" fmla="*/ 1119116 w 3835020"/>
                <a:gd name="connsiteY2" fmla="*/ 28076 h 1834862"/>
                <a:gd name="connsiteX3" fmla="*/ 1856095 w 3835020"/>
                <a:gd name="connsiteY3" fmla="*/ 1119897 h 1834862"/>
                <a:gd name="connsiteX4" fmla="*/ 2688608 w 3835020"/>
                <a:gd name="connsiteY4" fmla="*/ 1747694 h 1834862"/>
                <a:gd name="connsiteX5" fmla="*/ 3835020 w 3835020"/>
                <a:gd name="connsiteY5" fmla="*/ 1829581 h 183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020" h="1834862">
                  <a:moveTo>
                    <a:pt x="0" y="874237"/>
                  </a:moveTo>
                  <a:cubicBezTo>
                    <a:pt x="2274" y="692267"/>
                    <a:pt x="4549" y="510297"/>
                    <a:pt x="191068" y="369270"/>
                  </a:cubicBezTo>
                  <a:cubicBezTo>
                    <a:pt x="377587" y="228243"/>
                    <a:pt x="841612" y="-97028"/>
                    <a:pt x="1119116" y="28076"/>
                  </a:cubicBezTo>
                  <a:cubicBezTo>
                    <a:pt x="1396620" y="153180"/>
                    <a:pt x="1594513" y="833294"/>
                    <a:pt x="1856095" y="1119897"/>
                  </a:cubicBezTo>
                  <a:cubicBezTo>
                    <a:pt x="2117677" y="1406500"/>
                    <a:pt x="2358787" y="1629413"/>
                    <a:pt x="2688608" y="1747694"/>
                  </a:cubicBezTo>
                  <a:cubicBezTo>
                    <a:pt x="3018429" y="1865975"/>
                    <a:pt x="3835020" y="1829581"/>
                    <a:pt x="3835020" y="1829581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104397" y="5970634"/>
              <a:ext cx="2397323" cy="778568"/>
            </a:xfrm>
            <a:custGeom>
              <a:avLst/>
              <a:gdLst>
                <a:gd name="connsiteX0" fmla="*/ 104499 w 2397323"/>
                <a:gd name="connsiteY0" fmla="*/ 90448 h 1470363"/>
                <a:gd name="connsiteX1" fmla="*/ 254625 w 2397323"/>
                <a:gd name="connsiteY1" fmla="*/ 595415 h 1470363"/>
                <a:gd name="connsiteX2" fmla="*/ 90852 w 2397323"/>
                <a:gd name="connsiteY2" fmla="*/ 882018 h 1470363"/>
                <a:gd name="connsiteX3" fmla="*/ 22613 w 2397323"/>
                <a:gd name="connsiteY3" fmla="*/ 1236860 h 1470363"/>
                <a:gd name="connsiteX4" fmla="*/ 486637 w 2397323"/>
                <a:gd name="connsiteY4" fmla="*/ 1468872 h 1470363"/>
                <a:gd name="connsiteX5" fmla="*/ 909717 w 2397323"/>
                <a:gd name="connsiteY5" fmla="*/ 1127678 h 1470363"/>
                <a:gd name="connsiteX6" fmla="*/ 773240 w 2397323"/>
                <a:gd name="connsiteY6" fmla="*/ 718245 h 1470363"/>
                <a:gd name="connsiteX7" fmla="*/ 732296 w 2397323"/>
                <a:gd name="connsiteY7" fmla="*/ 308812 h 1470363"/>
                <a:gd name="connsiteX8" fmla="*/ 1018899 w 2397323"/>
                <a:gd name="connsiteY8" fmla="*/ 117743 h 1470363"/>
                <a:gd name="connsiteX9" fmla="*/ 1428332 w 2397323"/>
                <a:gd name="connsiteY9" fmla="*/ 390699 h 1470363"/>
                <a:gd name="connsiteX10" fmla="*/ 1319150 w 2397323"/>
                <a:gd name="connsiteY10" fmla="*/ 827427 h 1470363"/>
                <a:gd name="connsiteX11" fmla="*/ 1810470 w 2397323"/>
                <a:gd name="connsiteY11" fmla="*/ 1195917 h 1470363"/>
                <a:gd name="connsiteX12" fmla="*/ 2001538 w 2397323"/>
                <a:gd name="connsiteY12" fmla="*/ 813779 h 1470363"/>
                <a:gd name="connsiteX13" fmla="*/ 1742231 w 2397323"/>
                <a:gd name="connsiteY13" fmla="*/ 363403 h 1470363"/>
                <a:gd name="connsiteX14" fmla="*/ 1851413 w 2397323"/>
                <a:gd name="connsiteY14" fmla="*/ 35857 h 1470363"/>
                <a:gd name="connsiteX15" fmla="*/ 2397323 w 2397323"/>
                <a:gd name="connsiteY15" fmla="*/ 8561 h 147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7323" h="1470363">
                  <a:moveTo>
                    <a:pt x="104499" y="90448"/>
                  </a:moveTo>
                  <a:cubicBezTo>
                    <a:pt x="180699" y="276967"/>
                    <a:pt x="256899" y="463487"/>
                    <a:pt x="254625" y="595415"/>
                  </a:cubicBezTo>
                  <a:cubicBezTo>
                    <a:pt x="252351" y="727343"/>
                    <a:pt x="129521" y="775111"/>
                    <a:pt x="90852" y="882018"/>
                  </a:cubicBezTo>
                  <a:cubicBezTo>
                    <a:pt x="52183" y="988925"/>
                    <a:pt x="-43351" y="1139051"/>
                    <a:pt x="22613" y="1236860"/>
                  </a:cubicBezTo>
                  <a:cubicBezTo>
                    <a:pt x="88577" y="1334669"/>
                    <a:pt x="338786" y="1487069"/>
                    <a:pt x="486637" y="1468872"/>
                  </a:cubicBezTo>
                  <a:cubicBezTo>
                    <a:pt x="634488" y="1450675"/>
                    <a:pt x="861950" y="1252783"/>
                    <a:pt x="909717" y="1127678"/>
                  </a:cubicBezTo>
                  <a:cubicBezTo>
                    <a:pt x="957484" y="1002574"/>
                    <a:pt x="802810" y="854723"/>
                    <a:pt x="773240" y="718245"/>
                  </a:cubicBezTo>
                  <a:cubicBezTo>
                    <a:pt x="743670" y="581767"/>
                    <a:pt x="691353" y="408896"/>
                    <a:pt x="732296" y="308812"/>
                  </a:cubicBezTo>
                  <a:cubicBezTo>
                    <a:pt x="773239" y="208728"/>
                    <a:pt x="902893" y="104095"/>
                    <a:pt x="1018899" y="117743"/>
                  </a:cubicBezTo>
                  <a:cubicBezTo>
                    <a:pt x="1134905" y="131391"/>
                    <a:pt x="1378290" y="272418"/>
                    <a:pt x="1428332" y="390699"/>
                  </a:cubicBezTo>
                  <a:cubicBezTo>
                    <a:pt x="1478374" y="508980"/>
                    <a:pt x="1255460" y="693224"/>
                    <a:pt x="1319150" y="827427"/>
                  </a:cubicBezTo>
                  <a:cubicBezTo>
                    <a:pt x="1382840" y="961630"/>
                    <a:pt x="1696739" y="1198192"/>
                    <a:pt x="1810470" y="1195917"/>
                  </a:cubicBezTo>
                  <a:cubicBezTo>
                    <a:pt x="1924201" y="1193642"/>
                    <a:pt x="2012911" y="952531"/>
                    <a:pt x="2001538" y="813779"/>
                  </a:cubicBezTo>
                  <a:cubicBezTo>
                    <a:pt x="1990165" y="675027"/>
                    <a:pt x="1767252" y="493057"/>
                    <a:pt x="1742231" y="363403"/>
                  </a:cubicBezTo>
                  <a:cubicBezTo>
                    <a:pt x="1717210" y="233749"/>
                    <a:pt x="1742231" y="94997"/>
                    <a:pt x="1851413" y="35857"/>
                  </a:cubicBezTo>
                  <a:cubicBezTo>
                    <a:pt x="1960595" y="-23283"/>
                    <a:pt x="2397323" y="8561"/>
                    <a:pt x="2397323" y="8561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3849" y="5439061"/>
              <a:ext cx="854311" cy="85431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574923" y="6293371"/>
              <a:ext cx="1853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B1B17"/>
                  </a:solidFill>
                </a:rPr>
                <a:t>COLLISION!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15826" y="817621"/>
            <a:ext cx="31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 is uniformly random</a:t>
            </a:r>
          </a:p>
        </p:txBody>
      </p:sp>
    </p:spTree>
    <p:extLst>
      <p:ext uri="{BB962C8B-B14F-4D97-AF65-F5344CB8AC3E}">
        <p14:creationId xmlns:p14="http://schemas.microsoft.com/office/powerpoint/2010/main" val="5971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28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rgbClr val="1D6FA9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like self-balancing binary trees</a:t>
            </a:r>
            <a:endParaRPr lang="en-US" sz="1500" dirty="0">
              <a:solidFill>
                <a:srgbClr val="1D6FA9"/>
              </a:solidFill>
            </a:endParaRPr>
          </a:p>
          <a:p>
            <a:pPr lvl="1"/>
            <a:r>
              <a:rPr lang="en-US" dirty="0">
                <a:solidFill>
                  <a:srgbClr val="1D6FA9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E09ED-CCEB-C9FC-0946-A6BC78D2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 uniformly random hash function leads to balanced buckets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We just showed: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rgbClr val="1D6FA9"/>
                    </a:solidFill>
                  </a:rPr>
                  <a:t>For all ways a bad guy could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rgbClr val="1D6FA9"/>
                    </a:solidFill>
                  </a:rPr>
                  <a:t> to put into the hash table, and for all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800" dirty="0">
                  <a:solidFill>
                    <a:srgbClr val="1D6FA9"/>
                  </a:solidFill>
                </a:endParaRPr>
              </a:p>
              <a:p>
                <a:pPr marL="457200" lvl="1" indent="0" algn="ctr">
                  <a:buNone/>
                </a:pPr>
                <a:r>
                  <a:rPr lang="en-US" sz="2800" dirty="0">
                    <a:solidFill>
                      <a:srgbClr val="1D6FA9"/>
                    </a:solidFill>
                  </a:rPr>
                  <a:t>E[ 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D6FA9"/>
                    </a:solidFill>
                  </a:rPr>
                  <a:t>’s bucket ]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D6FA9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rgbClr val="1D6FA9"/>
                    </a:solidFill>
                  </a:rPr>
                  <a:t> 2.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Which implies: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rgbClr val="1D6FA9"/>
                    </a:solidFill>
                  </a:rPr>
                  <a:t>No matter what sequence of operations and items the bad guy chooses, </a:t>
                </a:r>
              </a:p>
              <a:p>
                <a:pPr marL="457200" lvl="1" indent="0" algn="ctr">
                  <a:buNone/>
                </a:pPr>
                <a:r>
                  <a:rPr lang="en-US" sz="2800" dirty="0">
                    <a:solidFill>
                      <a:srgbClr val="1D6FA9"/>
                    </a:solidFill>
                  </a:rPr>
                  <a:t>E[ time of INSERT/DELETE/SEARCH ] = O(1)</a:t>
                </a:r>
              </a:p>
              <a:p>
                <a:r>
                  <a:rPr lang="en-US" sz="3000" dirty="0"/>
                  <a:t>So, our solution is: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solidFill>
                      <a:srgbClr val="1D6FA9"/>
                    </a:solidFill>
                  </a:rPr>
                  <a:t>Pick a uniformly random hash function?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17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EEC47B8-4858-6729-08E5-22AA77E2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wrong with this plan?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Hint: How would you implement (and store) a uniformly random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2E918CF-52B0-C950-A51F-7E212CD8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39900-FDA2-3F46-8A13-2FF718963DE0}"/>
              </a:ext>
            </a:extLst>
          </p:cNvPr>
          <p:cNvSpPr txBox="1">
            <a:spLocks/>
          </p:cNvSpPr>
          <p:nvPr/>
        </p:nvSpPr>
        <p:spPr>
          <a:xfrm>
            <a:off x="5562600" y="2882406"/>
            <a:ext cx="5105400" cy="33661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h is a uniformly random function:</a:t>
            </a:r>
          </a:p>
          <a:p>
            <a:pPr lvl="1"/>
            <a:r>
              <a:rPr lang="en-US" sz="2000" dirty="0">
                <a:solidFill>
                  <a:srgbClr val="1D6FA9"/>
                </a:solidFill>
              </a:rPr>
              <a:t>That means that </a:t>
            </a:r>
            <a:r>
              <a:rPr lang="en-US" sz="2000" b="1" dirty="0">
                <a:solidFill>
                  <a:srgbClr val="1D6FA9"/>
                </a:solidFill>
              </a:rPr>
              <a:t>h(1) </a:t>
            </a:r>
            <a:r>
              <a:rPr lang="en-US" sz="2000" dirty="0">
                <a:solidFill>
                  <a:srgbClr val="1D6FA9"/>
                </a:solidFill>
              </a:rPr>
              <a:t>is a </a:t>
            </a:r>
            <a:r>
              <a:rPr lang="en-US" sz="2000" b="1" dirty="0">
                <a:solidFill>
                  <a:srgbClr val="1D6FA9"/>
                </a:solidFill>
              </a:rPr>
              <a:t>uniformly random</a:t>
            </a:r>
            <a:r>
              <a:rPr lang="en-US" sz="2000" dirty="0">
                <a:solidFill>
                  <a:srgbClr val="1D6FA9"/>
                </a:solidFill>
              </a:rPr>
              <a:t> number between 1 and n.</a:t>
            </a:r>
          </a:p>
          <a:p>
            <a:pPr lvl="1"/>
            <a:r>
              <a:rPr lang="en-US" sz="2000" b="1" dirty="0">
                <a:solidFill>
                  <a:srgbClr val="1D6FA9"/>
                </a:solidFill>
              </a:rPr>
              <a:t>h(2) </a:t>
            </a:r>
            <a:r>
              <a:rPr lang="en-US" sz="2000" dirty="0">
                <a:solidFill>
                  <a:srgbClr val="1D6FA9"/>
                </a:solidFill>
              </a:rPr>
              <a:t>is also a </a:t>
            </a:r>
            <a:r>
              <a:rPr lang="en-US" sz="2000" b="1" dirty="0">
                <a:solidFill>
                  <a:srgbClr val="1D6FA9"/>
                </a:solidFill>
              </a:rPr>
              <a:t>uniformly random </a:t>
            </a:r>
            <a:r>
              <a:rPr lang="en-US" sz="2000" dirty="0">
                <a:solidFill>
                  <a:srgbClr val="1D6FA9"/>
                </a:solidFill>
              </a:rPr>
              <a:t>number between 1 and n, independent of h(1).</a:t>
            </a:r>
          </a:p>
          <a:p>
            <a:pPr lvl="1"/>
            <a:r>
              <a:rPr lang="en-US" sz="2000" b="1" dirty="0">
                <a:solidFill>
                  <a:srgbClr val="1D6FA9"/>
                </a:solidFill>
              </a:rPr>
              <a:t>h(3) </a:t>
            </a:r>
            <a:r>
              <a:rPr lang="en-US" sz="2000" dirty="0">
                <a:solidFill>
                  <a:srgbClr val="1D6FA9"/>
                </a:solidFill>
              </a:rPr>
              <a:t>is also a </a:t>
            </a:r>
            <a:r>
              <a:rPr lang="en-US" sz="2000" b="1" dirty="0">
                <a:solidFill>
                  <a:srgbClr val="1D6FA9"/>
                </a:solidFill>
              </a:rPr>
              <a:t>uniformly random</a:t>
            </a:r>
            <a:r>
              <a:rPr lang="en-US" sz="2000" dirty="0">
                <a:solidFill>
                  <a:srgbClr val="1D6FA9"/>
                </a:solidFill>
              </a:rPr>
              <a:t> number between 1 and n, independent of h(1), h(2).</a:t>
            </a:r>
          </a:p>
          <a:p>
            <a:pPr lvl="1"/>
            <a:r>
              <a:rPr lang="mr-IN" sz="2000" dirty="0">
                <a:solidFill>
                  <a:srgbClr val="1D6FA9"/>
                </a:solidFill>
              </a:rPr>
              <a:t>…</a:t>
            </a:r>
            <a:endParaRPr lang="en-US" sz="2000" dirty="0">
              <a:solidFill>
                <a:srgbClr val="1D6FA9"/>
              </a:solidFill>
            </a:endParaRPr>
          </a:p>
          <a:p>
            <a:pPr lvl="1"/>
            <a:r>
              <a:rPr lang="en-US" sz="2000" b="1" dirty="0">
                <a:solidFill>
                  <a:srgbClr val="1D6FA9"/>
                </a:solidFill>
              </a:rPr>
              <a:t>h(n) </a:t>
            </a:r>
            <a:r>
              <a:rPr lang="en-US" sz="2000" dirty="0">
                <a:solidFill>
                  <a:srgbClr val="1D6FA9"/>
                </a:solidFill>
              </a:rPr>
              <a:t>is also a </a:t>
            </a:r>
            <a:r>
              <a:rPr lang="en-US" sz="2000" b="1" dirty="0">
                <a:solidFill>
                  <a:srgbClr val="1D6FA9"/>
                </a:solidFill>
              </a:rPr>
              <a:t>uniformly random</a:t>
            </a:r>
            <a:r>
              <a:rPr lang="en-US" sz="2000" dirty="0">
                <a:solidFill>
                  <a:srgbClr val="1D6FA9"/>
                </a:solidFill>
              </a:rPr>
              <a:t> number between 1 and n, independent of h(1), h(2), </a:t>
            </a:r>
            <a:r>
              <a:rPr lang="mr-IN" sz="2000" dirty="0">
                <a:solidFill>
                  <a:srgbClr val="1D6FA9"/>
                </a:solidFill>
              </a:rPr>
              <a:t>…</a:t>
            </a:r>
            <a:r>
              <a:rPr lang="en-US" sz="2000" dirty="0">
                <a:solidFill>
                  <a:srgbClr val="1D6FA9"/>
                </a:solidFill>
              </a:rPr>
              <a:t>, h(n-1).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A5168-75D3-AE41-B897-93AF83571E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8199" y="3149898"/>
            <a:ext cx="3628621" cy="1099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F7627-5367-2B4B-B88B-CCF5CECCE6DC}"/>
              </a:ext>
            </a:extLst>
          </p:cNvPr>
          <p:cNvSpPr txBox="1"/>
          <p:nvPr/>
        </p:nvSpPr>
        <p:spPr>
          <a:xfrm>
            <a:off x="2764753" y="4196133"/>
            <a:ext cx="3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 Terrapins</a:t>
            </a:r>
          </a:p>
        </p:txBody>
      </p:sp>
    </p:spTree>
    <p:extLst>
      <p:ext uri="{BB962C8B-B14F-4D97-AF65-F5344CB8AC3E}">
        <p14:creationId xmlns:p14="http://schemas.microsoft.com/office/powerpoint/2010/main" val="150158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uniformly random hash function is not a good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store/evaluate a uniformly random hash function, we’d use a lookup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2C1304C-570A-3DA7-14F9-55800E54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84AC3-404E-534F-A81E-9B2B4A0EDAAA}"/>
              </a:ext>
            </a:extLst>
          </p:cNvPr>
          <p:cNvSpPr txBox="1"/>
          <p:nvPr/>
        </p:nvSpPr>
        <p:spPr>
          <a:xfrm>
            <a:off x="1190717" y="394599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All of the M things in the universe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97D22C9-516A-5742-B156-0CB477521991}"/>
              </a:ext>
            </a:extLst>
          </p:cNvPr>
          <p:cNvSpPr/>
          <p:nvPr/>
        </p:nvSpPr>
        <p:spPr>
          <a:xfrm>
            <a:off x="2790917" y="3016374"/>
            <a:ext cx="571500" cy="2782570"/>
          </a:xfrm>
          <a:prstGeom prst="leftBrac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FF335-3F67-5F4E-AAA7-711D20D5C46D}"/>
              </a:ext>
            </a:extLst>
          </p:cNvPr>
          <p:cNvSpPr txBox="1"/>
          <p:nvPr/>
        </p:nvSpPr>
        <p:spPr>
          <a:xfrm>
            <a:off x="6124667" y="2482975"/>
            <a:ext cx="4133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value of h(x) takes log(n) bits to 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Storing M such values requires </a:t>
            </a:r>
            <a:r>
              <a:rPr lang="en-US" sz="2400" dirty="0" err="1"/>
              <a:t>Mlog</a:t>
            </a:r>
            <a:r>
              <a:rPr lang="en-US" sz="2400" dirty="0"/>
              <a:t>(n) bits.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contrast, direct addressing (initializing a bucket for every item in the universe) requires only M bits.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1172D88-1337-89A9-9859-C9307AA8D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98219"/>
              </p:ext>
            </p:extLst>
          </p:nvPr>
        </p:nvGraphicFramePr>
        <p:xfrm>
          <a:off x="3461551" y="2577485"/>
          <a:ext cx="2171700" cy="3220720"/>
        </p:xfrm>
        <a:graphic>
          <a:graphicData uri="http://schemas.openxmlformats.org/drawingml/2006/table">
            <a:tbl>
              <a:tblPr firstRow="1" bandRow="1"/>
              <a:tblGrid>
                <a:gridCol w="1465897">
                  <a:extLst>
                    <a:ext uri="{9D8B030D-6E8A-4147-A177-3AD203B41FA5}">
                      <a16:colId xmlns:a16="http://schemas.microsoft.com/office/drawing/2014/main" val="830828715"/>
                    </a:ext>
                  </a:extLst>
                </a:gridCol>
                <a:gridCol w="705803">
                  <a:extLst>
                    <a:ext uri="{9D8B030D-6E8A-4147-A177-3AD203B41FA5}">
                      <a16:colId xmlns:a16="http://schemas.microsoft.com/office/drawing/2014/main" val="668819278"/>
                    </a:ext>
                  </a:extLst>
                </a:gridCol>
              </a:tblGrid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h(x)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63122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AAAAAA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6626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AAAAAB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027703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AAAAAC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40209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AAAAAD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32800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336607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ZZZZZY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09930"/>
                  </a:ext>
                </a:extLst>
              </a:tr>
              <a:tr h="402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ZZZZZZ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6FA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8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  <p:bldP spid="7" grpId="0" animBg="1"/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2671-14D9-5948-8811-D58A547A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way to say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99FF-6D6D-624F-8323-0D641F589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There are lots of hash functions.</a:t>
            </a:r>
          </a:p>
          <a:p>
            <a:r>
              <a:rPr lang="en-US" dirty="0"/>
              <a:t>There are </a:t>
            </a:r>
            <a:r>
              <a:rPr lang="en-US" dirty="0" err="1"/>
              <a:t>n</a:t>
            </a:r>
            <a:r>
              <a:rPr lang="en-US" baseline="30000" dirty="0" err="1"/>
              <a:t>M</a:t>
            </a:r>
            <a:r>
              <a:rPr lang="en-US" dirty="0"/>
              <a:t> of them.</a:t>
            </a:r>
          </a:p>
          <a:p>
            <a:r>
              <a:rPr lang="en-US" dirty="0"/>
              <a:t>Writing down a random one of them takes log(</a:t>
            </a:r>
            <a:r>
              <a:rPr lang="en-US" dirty="0" err="1"/>
              <a:t>n</a:t>
            </a:r>
            <a:r>
              <a:rPr lang="en-US" baseline="30000" dirty="0" err="1"/>
              <a:t>M</a:t>
            </a:r>
            <a:r>
              <a:rPr lang="en-US" dirty="0"/>
              <a:t>) bits, which is  </a:t>
            </a:r>
            <a:r>
              <a:rPr lang="en-US" dirty="0" err="1"/>
              <a:t>Mlog</a:t>
            </a:r>
            <a:r>
              <a:rPr lang="en-US" dirty="0"/>
              <a:t>(n).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B5675C-E758-1CE6-F771-B47F498A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9B508E-7FFF-CA4F-AECB-4DB05C6BC898}"/>
              </a:ext>
            </a:extLst>
          </p:cNvPr>
          <p:cNvSpPr/>
          <p:nvPr/>
        </p:nvSpPr>
        <p:spPr>
          <a:xfrm rot="408978">
            <a:off x="4741190" y="3267646"/>
            <a:ext cx="5759972" cy="3154426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9ACEF-830C-8140-BB22-0FBDF5E910AA}"/>
              </a:ext>
            </a:extLst>
          </p:cNvPr>
          <p:cNvSpPr txBox="1"/>
          <p:nvPr/>
        </p:nvSpPr>
        <p:spPr>
          <a:xfrm rot="378487">
            <a:off x="6296542" y="4226159"/>
            <a:ext cx="4332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of the hash functions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h:U</a:t>
            </a:r>
            <a:r>
              <a:rPr lang="en-US" sz="2800" dirty="0">
                <a:solidFill>
                  <a:schemeClr val="bg1"/>
                </a:solidFill>
              </a:rPr>
              <a:t> →{1,</a:t>
            </a:r>
            <a:r>
              <a:rPr lang="mr-IN" sz="2800" dirty="0">
                <a:solidFill>
                  <a:schemeClr val="bg1"/>
                </a:solidFill>
              </a:rPr>
              <a:t>…</a:t>
            </a:r>
            <a:r>
              <a:rPr lang="en-US" sz="2800" dirty="0">
                <a:solidFill>
                  <a:schemeClr val="bg1"/>
                </a:solidFill>
              </a:rPr>
              <a:t>,n}</a:t>
            </a:r>
          </a:p>
        </p:txBody>
      </p:sp>
    </p:spTree>
    <p:extLst>
      <p:ext uri="{BB962C8B-B14F-4D97-AF65-F5344CB8AC3E}">
        <p14:creationId xmlns:p14="http://schemas.microsoft.com/office/powerpoint/2010/main" val="12167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thought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1D6FA9"/>
                </a:solidFill>
              </a:rPr>
              <a:t>Just remember h on the relevant values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2B50E979-4CB1-F2D5-F053-ED8A4310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94348" y="4001294"/>
            <a:ext cx="1529864" cy="2319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9486" y="3865289"/>
            <a:ext cx="1529864" cy="2319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4348" y="6311899"/>
            <a:ext cx="2104142" cy="3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 now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1039" y="6061270"/>
            <a:ext cx="2104142" cy="3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later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223" y="4622458"/>
            <a:ext cx="1452346" cy="90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63573" flipH="1">
            <a:off x="-340069" y="1613903"/>
            <a:ext cx="3022693" cy="24641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57215" y="2298983"/>
            <a:ext cx="727270" cy="60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4312" y="2689221"/>
            <a:ext cx="681268" cy="594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4768" y="2417334"/>
            <a:ext cx="665268" cy="606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1585" y="2652230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18491" y="2392050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loud 15"/>
          <p:cNvSpPr/>
          <p:nvPr/>
        </p:nvSpPr>
        <p:spPr>
          <a:xfrm>
            <a:off x="7410564" y="1253177"/>
            <a:ext cx="3499257" cy="26782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2288" y="3729483"/>
            <a:ext cx="131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h(13) = 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36818" y="3135894"/>
            <a:ext cx="131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h(13) = 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61103" y="4138792"/>
            <a:ext cx="144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h(22) = 3</a:t>
            </a:r>
          </a:p>
        </p:txBody>
      </p:sp>
      <p:sp>
        <p:nvSpPr>
          <p:cNvPr id="21" name="TextBox 20"/>
          <p:cNvSpPr txBox="1"/>
          <p:nvPr/>
        </p:nvSpPr>
        <p:spPr>
          <a:xfrm rot="967771">
            <a:off x="8778296" y="2681056"/>
            <a:ext cx="144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h(22) = 3</a:t>
            </a:r>
          </a:p>
        </p:txBody>
      </p:sp>
      <p:sp>
        <p:nvSpPr>
          <p:cNvPr id="22" name="TextBox 21"/>
          <p:cNvSpPr txBox="1"/>
          <p:nvPr/>
        </p:nvSpPr>
        <p:spPr>
          <a:xfrm rot="20447495">
            <a:off x="7868621" y="2128010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h(43)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09953" y="2139178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h(92) = 3</a:t>
            </a:r>
          </a:p>
        </p:txBody>
      </p:sp>
      <p:sp>
        <p:nvSpPr>
          <p:cNvPr id="24" name="TextBox 23"/>
          <p:cNvSpPr txBox="1"/>
          <p:nvPr/>
        </p:nvSpPr>
        <p:spPr>
          <a:xfrm rot="571654">
            <a:off x="8826658" y="1626638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h(7) = 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1124" y="3722524"/>
            <a:ext cx="3621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D6FA9"/>
                </a:solidFill>
                <a:ea typeface="Comic Sans MS" charset="0"/>
                <a:cs typeface="Comic Sans MS" charset="0"/>
              </a:rPr>
              <a:t>We need some way of storing keys and values with O(1) INSERT/DELETE/SEARCH</a:t>
            </a:r>
            <a:r>
              <a:rPr lang="mr-IN" sz="2400" dirty="0">
                <a:solidFill>
                  <a:srgbClr val="1D6FA9"/>
                </a:solidFill>
                <a:ea typeface="Comic Sans MS" charset="0"/>
                <a:cs typeface="Comic Sans MS" charset="0"/>
              </a:rPr>
              <a:t>…</a:t>
            </a:r>
            <a:endParaRPr lang="en-US" sz="2400" dirty="0">
              <a:solidFill>
                <a:srgbClr val="1D6FA9"/>
              </a:solidFill>
              <a:ea typeface="Comic Sans MS" charset="0"/>
              <a:cs typeface="Comic Sans M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459" y="5286253"/>
            <a:ext cx="1579978" cy="1854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72FB37-396C-744F-9B07-893DDE86671C}"/>
              </a:ext>
            </a:extLst>
          </p:cNvPr>
          <p:cNvSpPr txBox="1"/>
          <p:nvPr/>
        </p:nvSpPr>
        <p:spPr>
          <a:xfrm>
            <a:off x="6873933" y="297440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498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7" grpId="1"/>
      <p:bldP spid="18" grpId="0"/>
      <p:bldP spid="19" grpId="0"/>
      <p:bldP spid="19" grpId="1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Could we store a uniformly random h without using a lookup table?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3B09B-4C6B-7040-8556-5F71CBAF4F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Maybe there’s a different way to store h that uses less space?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CECA0F7-75B6-741D-0DAA-F5E5D3E3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9820"/>
            <a:ext cx="74022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37" y="2689852"/>
            <a:ext cx="2911127" cy="3275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375FE-7746-FB48-94BD-D6BC4D5689DA}"/>
              </a:ext>
            </a:extLst>
          </p:cNvPr>
          <p:cNvSpPr txBox="1"/>
          <p:nvPr/>
        </p:nvSpPr>
        <p:spPr>
          <a:xfrm>
            <a:off x="8569568" y="8704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8723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description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986772"/>
                <a:ext cx="10515600" cy="4680000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Say I have a set S with s things in it.</a:t>
                </a:r>
              </a:p>
              <a:p>
                <a:r>
                  <a:rPr lang="en-US" dirty="0"/>
                  <a:t>I get to write down the elements of S however I like, in binary using b bits.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D6FA9"/>
                    </a:solidFill>
                  </a:rPr>
                  <a:t> binary strings of length b.</a:t>
                </a:r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I need to have at least as many strings as I have items in S.</a:t>
                </a:r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D6FA9"/>
                    </a:solidFill>
                  </a:rPr>
                  <a:t> aka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1D6FA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1D6FA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1D6FA9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986772"/>
                <a:ext cx="10515600" cy="4680000"/>
              </a:xfrm>
              <a:blipFill>
                <a:blip r:embed="rId2"/>
                <a:stretch>
                  <a:fillRect l="-1043" t="-2214" r="-5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8F5DF6F-B131-5832-C9DD-930AC99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15FBF0-B915-474D-9F17-34B0AA5233BF}"/>
              </a:ext>
            </a:extLst>
          </p:cNvPr>
          <p:cNvGrpSpPr/>
          <p:nvPr/>
        </p:nvGrpSpPr>
        <p:grpSpPr>
          <a:xfrm>
            <a:off x="7008189" y="3809702"/>
            <a:ext cx="2946576" cy="1908523"/>
            <a:chOff x="5484189" y="4372708"/>
            <a:chExt cx="2946576" cy="1908523"/>
          </a:xfrm>
        </p:grpSpPr>
        <p:sp>
          <p:nvSpPr>
            <p:cNvPr id="4" name="Oval 3"/>
            <p:cNvSpPr/>
            <p:nvPr/>
          </p:nvSpPr>
          <p:spPr>
            <a:xfrm>
              <a:off x="5484189" y="4372708"/>
              <a:ext cx="2928287" cy="1908523"/>
            </a:xfrm>
            <a:prstGeom prst="ellipse">
              <a:avLst/>
            </a:prstGeom>
            <a:solidFill>
              <a:srgbClr val="1D6FA9"/>
            </a:solidFill>
            <a:ln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730741">
              <a:off x="7492276" y="4797551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320105">
              <a:off x="7412619" y="5474644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45701" y="4883984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730741">
              <a:off x="6462178" y="5375482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9237546">
              <a:off x="6193761" y="4615547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246141">
              <a:off x="5907587" y="5141310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730741">
              <a:off x="6035730" y="5632667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21311469">
              <a:off x="6723711" y="5706841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730741">
              <a:off x="6607277" y="4593697"/>
              <a:ext cx="443980" cy="429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63971" y="5412378"/>
              <a:ext cx="466794" cy="584775"/>
            </a:xfrm>
            <a:prstGeom prst="rect">
              <a:avLst/>
            </a:prstGeom>
            <a:ln>
              <a:solidFill>
                <a:srgbClr val="1D6FA9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</a:t>
              </a:r>
              <a:r>
                <a:rPr lang="en-US" sz="3200" dirty="0"/>
                <a:t> 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03595" y="5821403"/>
            <a:ext cx="18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Or, 011011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19412" y="5955359"/>
            <a:ext cx="147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Or, 101111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0491" y="5709043"/>
            <a:ext cx="338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is named “Hercules”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3171" y="5590664"/>
            <a:ext cx="290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call this one “Fido”</a:t>
            </a:r>
          </a:p>
        </p:txBody>
      </p:sp>
      <p:cxnSp>
        <p:nvCxnSpPr>
          <p:cNvPr id="17" name="Straight Arrow Connector 16"/>
          <p:cNvCxnSpPr>
            <a:cxnSpLocks/>
            <a:stCxn id="15" idx="0"/>
          </p:cNvCxnSpPr>
          <p:nvPr/>
        </p:nvCxnSpPr>
        <p:spPr>
          <a:xfrm flipV="1">
            <a:off x="6546808" y="4973888"/>
            <a:ext cx="1579330" cy="616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8" idx="0"/>
          </p:cNvCxnSpPr>
          <p:nvPr/>
        </p:nvCxnSpPr>
        <p:spPr>
          <a:xfrm flipH="1" flipV="1">
            <a:off x="9149158" y="5084749"/>
            <a:ext cx="219759" cy="6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A04E0-0D85-C945-AD1D-BB780E763817}"/>
              </a:ext>
            </a:extLst>
          </p:cNvPr>
          <p:cNvSpPr txBox="1"/>
          <p:nvPr/>
        </p:nvSpPr>
        <p:spPr>
          <a:xfrm>
            <a:off x="7055925" y="1107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1493322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  <p:bldP spid="22" grpId="0"/>
      <p:bldP spid="18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580" y="134494"/>
            <a:ext cx="9065410" cy="630863"/>
          </a:xfrm>
        </p:spPr>
        <p:txBody>
          <a:bodyPr>
            <a:noAutofit/>
          </a:bodyPr>
          <a:lstStyle/>
          <a:p>
            <a:pPr>
              <a:lnSpc>
                <a:spcPts val="3100"/>
              </a:lnSpc>
            </a:pPr>
            <a:r>
              <a:rPr lang="en-US" sz="2500" dirty="0"/>
              <a:t>Could we store a uniformly random h without using a lookup table?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3B09B-4C6B-7040-8556-5F71CBAF4F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Maybe there’s a different way to store h that uses less space?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F72DF38-2B30-6367-D411-848D182F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37" y="2681741"/>
            <a:ext cx="2911127" cy="3275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22E36-ED51-E34F-97FB-C93A3B87B11B}"/>
              </a:ext>
            </a:extLst>
          </p:cNvPr>
          <p:cNvSpPr txBox="1"/>
          <p:nvPr/>
        </p:nvSpPr>
        <p:spPr>
          <a:xfrm>
            <a:off x="8520740" y="900441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41273907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529" y="127802"/>
            <a:ext cx="9089417" cy="630863"/>
          </a:xfrm>
        </p:spPr>
        <p:txBody>
          <a:bodyPr>
            <a:noAutofit/>
          </a:bodyPr>
          <a:lstStyle/>
          <a:p>
            <a:pPr>
              <a:lnSpc>
                <a:spcPts val="3100"/>
              </a:lnSpc>
            </a:pPr>
            <a:r>
              <a:rPr lang="en-US" sz="3200" dirty="0"/>
              <a:t>Need </a:t>
            </a:r>
            <a:r>
              <a:rPr lang="en-US" sz="3200" dirty="0" err="1"/>
              <a:t>Mlog</a:t>
            </a:r>
            <a:r>
              <a:rPr lang="en-US" sz="3200" dirty="0"/>
              <a:t>(n) bits to store a random hash function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4AE1A25-4B12-B6DD-F658-68882A5F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 rot="408978">
            <a:off x="4741190" y="3256934"/>
            <a:ext cx="5759972" cy="3154426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378487">
            <a:off x="6296542" y="4215447"/>
            <a:ext cx="4332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of the hash functions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h:U</a:t>
            </a:r>
            <a:r>
              <a:rPr lang="en-US" sz="2800" dirty="0">
                <a:solidFill>
                  <a:schemeClr val="bg1"/>
                </a:solidFill>
              </a:rPr>
              <a:t> →{1,</a:t>
            </a:r>
            <a:r>
              <a:rPr lang="mr-IN" sz="2800" dirty="0">
                <a:solidFill>
                  <a:schemeClr val="bg1"/>
                </a:solidFill>
              </a:rPr>
              <a:t>…</a:t>
            </a:r>
            <a:r>
              <a:rPr lang="en-US" sz="28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4162" y="872023"/>
            <a:ext cx="8533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Say that this elephant-shaped blob represents the set of all hash functions.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It has size </a:t>
            </a:r>
            <a:r>
              <a:rPr lang="en-US" sz="2800" dirty="0" err="1"/>
              <a:t>n</a:t>
            </a:r>
            <a:r>
              <a:rPr lang="en-US" sz="2800" baseline="30000" dirty="0" err="1"/>
              <a:t>M</a:t>
            </a:r>
            <a:r>
              <a:rPr lang="en-US" sz="2800" dirty="0"/>
              <a:t>. </a:t>
            </a:r>
            <a:r>
              <a:rPr lang="en-US" sz="2800" dirty="0">
                <a:solidFill>
                  <a:srgbClr val="1D6FA9"/>
                </a:solidFill>
              </a:rPr>
              <a:t>(Really big!)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4162" y="2376032"/>
            <a:ext cx="765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 write down a random hash function, we need log(</a:t>
            </a:r>
            <a:r>
              <a:rPr lang="en-US" sz="2800" dirty="0" err="1"/>
              <a:t>n</a:t>
            </a:r>
            <a:r>
              <a:rPr lang="en-US" sz="2800" baseline="30000" dirty="0" err="1"/>
              <a:t>M</a:t>
            </a:r>
            <a:r>
              <a:rPr lang="en-US" sz="2800" dirty="0"/>
              <a:t>) = </a:t>
            </a:r>
            <a:r>
              <a:rPr lang="en-US" sz="2800" dirty="0" err="1"/>
              <a:t>Mlog</a:t>
            </a:r>
            <a:r>
              <a:rPr lang="en-US" sz="2800" dirty="0"/>
              <a:t>(n) bits.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C99E4-5446-A14C-8C36-1C89E103FA8A}"/>
              </a:ext>
            </a:extLst>
          </p:cNvPr>
          <p:cNvSpPr/>
          <p:nvPr/>
        </p:nvSpPr>
        <p:spPr>
          <a:xfrm>
            <a:off x="2404467" y="5411164"/>
            <a:ext cx="38527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Technically we should argue that we need at least </a:t>
            </a:r>
            <a:r>
              <a:rPr lang="en-US" sz="1400" dirty="0" err="1"/>
              <a:t>Mlog</a:t>
            </a:r>
            <a:r>
              <a:rPr lang="en-US" sz="1400" dirty="0"/>
              <a:t>(n) bits on average when we draw a random hash function… why can’t one item have a really long name and others have shorter names?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CF0C-ACFB-CA49-A4CD-3B4271A4A8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77" y="5311550"/>
            <a:ext cx="881065" cy="1153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F93F0-7790-5A49-A792-1AAB5369EA5D}"/>
              </a:ext>
            </a:extLst>
          </p:cNvPr>
          <p:cNvSpPr txBox="1"/>
          <p:nvPr/>
        </p:nvSpPr>
        <p:spPr>
          <a:xfrm>
            <a:off x="6838690" y="1681600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7493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uiExpand="1" build="p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Pick from a smaller set of functions.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1448355-85A7-F409-0D56-B4F04DD1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 rot="283342">
            <a:off x="4107357" y="2172629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6054423" y="3350465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2041" y="4804705"/>
            <a:ext cx="1105836" cy="1274222"/>
            <a:chOff x="628650" y="4603505"/>
            <a:chExt cx="1602601" cy="1833560"/>
          </a:xfrm>
        </p:grpSpPr>
        <p:sp>
          <p:nvSpPr>
            <p:cNvPr id="8" name="Freeform 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033188" y="2167163"/>
            <a:ext cx="3444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cleverly chosen</a:t>
            </a:r>
            <a:r>
              <a:rPr lang="en-US" sz="2400" dirty="0">
                <a:solidFill>
                  <a:schemeClr val="accent1"/>
                </a:solidFill>
              </a:rPr>
              <a:t> subset </a:t>
            </a:r>
            <a:r>
              <a:rPr lang="en-US" sz="2400" dirty="0"/>
              <a:t>of functions.  We call such a subset a </a:t>
            </a:r>
            <a:r>
              <a:rPr lang="en-US" sz="2400" dirty="0">
                <a:solidFill>
                  <a:schemeClr val="accent1"/>
                </a:solidFill>
              </a:rPr>
              <a:t>hash family.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134295" y="3367492"/>
            <a:ext cx="620957" cy="1608845"/>
          </a:xfrm>
          <a:prstGeom prst="straightConnector1">
            <a:avLst/>
          </a:prstGeom>
          <a:ln w="95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8638" y="5525021"/>
            <a:ext cx="272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We need only </a:t>
            </a:r>
            <a:r>
              <a:rPr lang="en-US" i="1" dirty="0" err="1">
                <a:solidFill>
                  <a:schemeClr val="accent1"/>
                </a:solidFill>
              </a:rPr>
              <a:t>log|H</a:t>
            </a:r>
            <a:r>
              <a:rPr lang="en-US" i="1" dirty="0">
                <a:solidFill>
                  <a:schemeClr val="accent1"/>
                </a:solidFill>
              </a:rPr>
              <a:t>| bits to store an element of H. </a:t>
            </a:r>
          </a:p>
        </p:txBody>
      </p:sp>
      <p:grpSp>
        <p:nvGrpSpPr>
          <p:cNvPr id="17" name="Group 16"/>
          <p:cNvGrpSpPr/>
          <p:nvPr/>
        </p:nvGrpSpPr>
        <p:grpSpPr>
          <a:xfrm rot="18435951" flipH="1">
            <a:off x="9165616" y="2897246"/>
            <a:ext cx="958119" cy="1274222"/>
            <a:chOff x="628650" y="4603505"/>
            <a:chExt cx="1602601" cy="18335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" name="Freeform 1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grpFill/>
            <a:ln w="19050">
              <a:solidFill>
                <a:schemeClr val="accent1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694021" y="5606425"/>
            <a:ext cx="4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6092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5406684" y="2654366"/>
            <a:ext cx="5008099" cy="344209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want to store nodes with keys in a data structure that supports fast </a:t>
            </a:r>
            <a:r>
              <a:rPr lang="en-US" altLang="zh-CN" dirty="0">
                <a:solidFill>
                  <a:srgbClr val="1D6FA9"/>
                </a:solidFill>
              </a:rPr>
              <a:t>INSERT</a:t>
            </a:r>
            <a:r>
              <a:rPr lang="en-US" altLang="zh-CN" dirty="0"/>
              <a:t>/</a:t>
            </a:r>
            <a:r>
              <a:rPr lang="en-US" altLang="zh-CN" dirty="0">
                <a:solidFill>
                  <a:schemeClr val="accent2"/>
                </a:solidFill>
              </a:rPr>
              <a:t>DELETE</a:t>
            </a:r>
            <a:r>
              <a:rPr lang="en-US" altLang="zh-CN" dirty="0"/>
              <a:t>/</a:t>
            </a:r>
            <a:r>
              <a:rPr lang="en-US" altLang="zh-CN" dirty="0">
                <a:solidFill>
                  <a:srgbClr val="CF6E6C"/>
                </a:solidFill>
              </a:rPr>
              <a:t>SEARCH</a:t>
            </a:r>
            <a:r>
              <a:rPr lang="en-US" altLang="zh-CN" dirty="0">
                <a:solidFill>
                  <a:schemeClr val="accent5"/>
                </a:solidFill>
              </a:rPr>
              <a:t>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1D6FA9"/>
                </a:solidFill>
              </a:rPr>
              <a:t>INSERT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DELETE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1BB539F-8D7E-A36D-6A54-6959AF70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74960" y="3398433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0726" y="5736436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7" name="Rectangle 6"/>
          <p:cNvSpPr/>
          <p:nvPr/>
        </p:nvSpPr>
        <p:spPr>
          <a:xfrm rot="19973546">
            <a:off x="8632760" y="3039150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92545">
            <a:off x="8237956" y="4230081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600793">
            <a:off x="6837952" y="456743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6880" y="2741002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6880" y="3762890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6880" y="476783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899953" y="5193216"/>
            <a:ext cx="1578540" cy="1092563"/>
            <a:chOff x="4375953" y="5633742"/>
            <a:chExt cx="1578540" cy="1092563"/>
          </a:xfrm>
        </p:grpSpPr>
        <p:sp>
          <p:nvSpPr>
            <p:cNvPr id="13" name="Triangle 12"/>
            <p:cNvSpPr/>
            <p:nvPr/>
          </p:nvSpPr>
          <p:spPr>
            <a:xfrm>
              <a:off x="5476191" y="5633742"/>
              <a:ext cx="478302" cy="912553"/>
            </a:xfrm>
            <a:prstGeom prst="triangle">
              <a:avLst/>
            </a:prstGeom>
            <a:solidFill>
              <a:srgbClr val="CF6E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5953" y="6356973"/>
              <a:ext cx="133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F6E6C"/>
                  </a:solidFill>
                </a:rPr>
                <a:t>HERE IT IS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213977" y="2021319"/>
            <a:ext cx="20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6FA9"/>
                </a:solidFill>
              </a:rPr>
              <a:t>node with key “2”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8426857" y="2348453"/>
            <a:ext cx="313869" cy="691536"/>
          </a:xfrm>
          <a:prstGeom prst="straightConnector1">
            <a:avLst/>
          </a:prstGeom>
          <a:ln>
            <a:solidFill>
              <a:srgbClr val="1D6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rgbClr val="1D6FA9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like self-balancing binary trees</a:t>
            </a:r>
            <a:endParaRPr lang="en-US" sz="1500" dirty="0">
              <a:solidFill>
                <a:srgbClr val="1D6FA9"/>
              </a:solidFill>
            </a:endParaRPr>
          </a:p>
          <a:p>
            <a:pPr lvl="1"/>
            <a:r>
              <a:rPr lang="en-US" dirty="0">
                <a:solidFill>
                  <a:srgbClr val="1D6FA9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39DC6-34F2-2B14-AC44-58C9FB17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8578113">
            <a:off x="9219028" y="3107801"/>
            <a:ext cx="1153551" cy="57677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families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hash family is a collection of hash functions.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FD9700E-7ED0-AFD8-F593-5DBD05BB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 rot="283342">
            <a:off x="3221092" y="2236068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5168158" y="3413904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9936" y="5285070"/>
            <a:ext cx="29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“All of the hash functions” is an example of a hash family.</a:t>
            </a:r>
          </a:p>
        </p:txBody>
      </p:sp>
    </p:spTree>
    <p:extLst>
      <p:ext uri="{BB962C8B-B14F-4D97-AF65-F5344CB8AC3E}">
        <p14:creationId xmlns:p14="http://schemas.microsoft.com/office/powerpoint/2010/main" val="15194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3200" dirty="0"/>
              <a:t>a smaller hash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 = { function which returns the least sig. digit,</a:t>
            </a:r>
          </a:p>
          <a:p>
            <a:pPr marL="0" indent="0">
              <a:buNone/>
            </a:pPr>
            <a:r>
              <a:rPr lang="en-US" dirty="0"/>
              <a:t>                   function which returns the most sig. digit }</a:t>
            </a:r>
          </a:p>
          <a:p>
            <a:r>
              <a:rPr lang="en-US" dirty="0"/>
              <a:t>Pick h in H at random.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AA09D4D-F51B-67AB-AD84-79414CF1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 rot="283342">
            <a:off x="3530154" y="3189131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5424110" y="4451374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51650" y="5583778"/>
            <a:ext cx="1105836" cy="1274222"/>
            <a:chOff x="628650" y="4603505"/>
            <a:chExt cx="1602601" cy="1833560"/>
          </a:xfrm>
        </p:grpSpPr>
        <p:sp>
          <p:nvSpPr>
            <p:cNvPr id="7" name="Freeform 6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18435951" flipH="1">
            <a:off x="8535303" y="3998155"/>
            <a:ext cx="958119" cy="1274222"/>
            <a:chOff x="628650" y="4603505"/>
            <a:chExt cx="1602601" cy="18335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grpFill/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763295" y="3162060"/>
            <a:ext cx="3129768" cy="242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just one bit to remember which we picked.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3708" y="912102"/>
            <a:ext cx="3150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This is still a terrible idea!  Don’t use this example!</a:t>
            </a:r>
          </a:p>
          <a:p>
            <a:pPr algn="r"/>
            <a:r>
              <a:rPr lang="en-US" dirty="0">
                <a:solidFill>
                  <a:srgbClr val="CF6E6C"/>
                </a:solidFill>
              </a:rPr>
              <a:t>For pedagogical purposes only!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40100" y="628210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313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game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0870D2C-BF57-1373-889F-C5FB97D4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38" y="4055762"/>
            <a:ext cx="2874878" cy="24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6015" y="3220928"/>
            <a:ext cx="727270" cy="60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70241" y="3237376"/>
            <a:ext cx="681268" cy="594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6465" y="3218170"/>
            <a:ext cx="665268" cy="606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5673" y="3218170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5820" y="1819516"/>
                <a:ext cx="526920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000" dirty="0"/>
                  <a:t>An adversary (who knows H)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</m:t>
                    </m:r>
                    <m:r>
                      <a:rPr lang="en-US" sz="2000" i="1">
                        <a:latin typeface="Cambria Math" charset="0"/>
                      </a:rPr>
                      <m:t>𝑈</m:t>
                    </m:r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20" y="1819516"/>
                <a:ext cx="5269205" cy="1323439"/>
              </a:xfrm>
              <a:prstGeom prst="rect">
                <a:avLst/>
              </a:prstGeom>
              <a:blipFill>
                <a:blip r:embed="rId3"/>
                <a:stretch>
                  <a:fillRect l="-1273" t="-2752" b="-6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333" y="1819516"/>
            <a:ext cx="1007879" cy="629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39042" y="1594433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86984" y="862226"/>
                <a:ext cx="74158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You, the algorithm, chooses a </a:t>
                </a:r>
                <a:r>
                  <a:rPr lang="en-US" sz="2400" b="1" dirty="0"/>
                  <a:t>random</a:t>
                </a:r>
                <a:r>
                  <a:rPr lang="en-US" sz="2400" dirty="0"/>
                  <a:t> hash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:</m:t>
                    </m:r>
                    <m:r>
                      <a:rPr lang="en-US" sz="2400" i="1"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i="1">
                        <a:latin typeface="Cambria Math" charset="0"/>
                      </a:rPr>
                      <m:t>{</m:t>
                    </m:r>
                    <m:r>
                      <a:rPr lang="en-US" sz="2400" i="1">
                        <a:latin typeface="Cambria Math" charset="0"/>
                      </a:rPr>
                      <m:t>0,…, 9</m:t>
                    </m:r>
                    <m:r>
                      <m:rPr>
                        <m:lit/>
                      </m:rPr>
                      <a:rPr lang="en-US" sz="24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.  Choose it randomly from 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84" y="862226"/>
                <a:ext cx="7415878" cy="830997"/>
              </a:xfrm>
              <a:prstGeom prst="rect">
                <a:avLst/>
              </a:prstGeom>
              <a:blipFill>
                <a:blip r:embed="rId6"/>
                <a:stretch>
                  <a:fillRect l="-1316" t="-656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396252" y="3054795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solidFill>
                  <a:srgbClr val="1D6FA9"/>
                </a:solidFill>
              </a:rPr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5366" y="377192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5366" y="429424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5366" y="485946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5366" y="597724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419833" y="3981613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98225" y="3943645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419833" y="6167529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69078" y="5902106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630898" y="6189241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17000" y="4733652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331710" y="4713076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6749426" y="5555336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654860" y="5027010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443793" y="504164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177525" y="4725771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863393" y="4964649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62365" y="3218169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22594" y="3670294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10957047" y="4956584"/>
            <a:ext cx="473629" cy="13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99612" y="3696861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3484307" y="5114614"/>
            <a:ext cx="2639065" cy="21784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4468054" y="5924783"/>
            <a:ext cx="419874" cy="319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950920" y="5301015"/>
            <a:ext cx="351925" cy="413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3794674" y="5663614"/>
            <a:ext cx="476562" cy="414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70241" y="4013113"/>
            <a:ext cx="355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INSERT 19, INSERT 22, INSERT 42, INSERT 92, INSERT 0, SEARCH 42, DELETE 92, SEARCH 0, INSERT 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85396" y="3172067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</a:t>
            </a:r>
            <a:r>
              <a:rPr lang="en-US" dirty="0" err="1"/>
              <a:t>hashpuns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2499" y="838789"/>
            <a:ext cx="516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Most_significant_digit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Least_significant_digit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 = {h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, 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9419" y="2385620"/>
            <a:ext cx="22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 picked h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05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3" grpId="0"/>
      <p:bldP spid="15" grpId="0"/>
      <p:bldP spid="17" grpId="0"/>
      <p:bldP spid="18" grpId="0"/>
      <p:bldP spid="19" grpId="0"/>
      <p:bldP spid="20" grpId="0"/>
      <p:bldP spid="25" grpId="0" animBg="1"/>
      <p:bldP spid="27" grpId="0" animBg="1"/>
      <p:bldP spid="29" grpId="0" animBg="1"/>
      <p:bldP spid="30" grpId="0"/>
      <p:bldP spid="36" grpId="0" animBg="1"/>
      <p:bldP spid="40" grpId="0" animBg="1"/>
      <p:bldP spid="41" grpId="0" animBg="1"/>
      <p:bldP spid="56" grpId="0" animBg="1"/>
      <p:bldP spid="57" grpId="0" animBg="1"/>
      <p:bldP spid="58" grpId="0" animBg="1"/>
      <p:bldP spid="59" grpId="0" animBg="1"/>
      <p:bldP spid="61" grpId="0"/>
      <p:bldP spid="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BCD5-8DB4-B542-9E85-6AC5A012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not a very good hash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510A8-4E0E-F243-BE89-180F753335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 = { function which returns least sig. digit,</a:t>
            </a:r>
          </a:p>
          <a:p>
            <a:pPr marL="0" indent="0">
              <a:buNone/>
            </a:pPr>
            <a:r>
              <a:rPr lang="en-US" dirty="0"/>
              <a:t>              function which returns most sig. digit }</a:t>
            </a:r>
          </a:p>
          <a:p>
            <a:r>
              <a:rPr lang="en-US" dirty="0"/>
              <a:t>On the previous slide, the adversary could have been a lot more adversarial…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F43319-4053-E084-A3AA-8417A9C4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game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7B77A67-C371-E3C8-46DA-9AA56B9D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09" y="3973072"/>
            <a:ext cx="2874878" cy="2464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5108" y="1904651"/>
                <a:ext cx="60948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000" dirty="0"/>
                  <a:t>An adversary (who knows H)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</m:t>
                    </m:r>
                    <m:r>
                      <a:rPr lang="en-US" sz="2000" i="1">
                        <a:latin typeface="Cambria Math" charset="0"/>
                      </a:rPr>
                      <m:t>𝑈</m:t>
                    </m:r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8" y="1904651"/>
                <a:ext cx="6094880" cy="1015663"/>
              </a:xfrm>
              <a:prstGeom prst="rect">
                <a:avLst/>
              </a:prstGeom>
              <a:blipFill>
                <a:blip r:embed="rId3"/>
                <a:stretch>
                  <a:fillRect l="-1100" t="-3593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4478" y="1762407"/>
            <a:ext cx="1007879" cy="629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18187" y="1537324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00988" y="851608"/>
                <a:ext cx="71184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ysClr val="windowText" lastClr="000000"/>
                    </a:solidFill>
                  </a:rPr>
                  <a:t>You, the algorithm, chooses a </a:t>
                </a:r>
                <a:r>
                  <a:rPr lang="en-US" sz="2400" b="1" dirty="0">
                    <a:solidFill>
                      <a:sysClr val="windowText" lastClr="000000"/>
                    </a:solidFill>
                  </a:rPr>
                  <a:t>random</a:t>
                </a:r>
                <a:r>
                  <a:rPr lang="en-US" sz="2400" dirty="0">
                    <a:solidFill>
                      <a:sysClr val="windowText" lastClr="000000"/>
                    </a:solidFill>
                  </a:rPr>
                  <a:t> hash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0,…, 9</m:t>
                    </m:r>
                    <m:r>
                      <m:rPr>
                        <m:lit/>
                      </m:rPr>
                      <a:rPr lang="en-US" sz="24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.  Choose it randomly from 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88" y="851608"/>
                <a:ext cx="7118476" cy="830997"/>
              </a:xfrm>
              <a:prstGeom prst="rect">
                <a:avLst/>
              </a:prstGeom>
              <a:blipFill>
                <a:blip r:embed="rId6"/>
                <a:stretch>
                  <a:fillRect l="-1370" t="-7353" r="-188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396252" y="2980824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5366" y="369795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5366" y="422027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5366" y="478549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5366" y="590327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76511" y="4179037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6749426" y="5481365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635268" y="4452593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402584" y="4459909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035013" y="4130309"/>
            <a:ext cx="787201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830674" y="4381596"/>
            <a:ext cx="393102" cy="31017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465516" y="4882613"/>
            <a:ext cx="473629" cy="13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99612" y="3622890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3291102" y="4175060"/>
            <a:ext cx="2639065" cy="21784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4119086" y="5516182"/>
            <a:ext cx="419874" cy="319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778891" y="5218325"/>
            <a:ext cx="351925" cy="413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3709965" y="4987466"/>
            <a:ext cx="476562" cy="414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5396" y="3098096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</a:t>
            </a:r>
            <a:r>
              <a:rPr lang="en-US" dirty="0" err="1"/>
              <a:t>hashpuns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9696" y="894124"/>
            <a:ext cx="516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Most_significant_digit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Least_significant_digit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 = {h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, 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38564" y="2328511"/>
            <a:ext cx="22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CF6E6C"/>
                </a:solidFill>
              </a:rPr>
              <a:t>I picked h</a:t>
            </a:r>
            <a:r>
              <a:rPr lang="en-US" sz="3200" baseline="-25000" dirty="0">
                <a:solidFill>
                  <a:srgbClr val="CF6E6C"/>
                </a:solidFill>
              </a:rPr>
              <a:t>1</a:t>
            </a:r>
            <a:endParaRPr lang="en-US" sz="3200" dirty="0">
              <a:solidFill>
                <a:srgbClr val="CF6E6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69049" y="3218867"/>
            <a:ext cx="743740" cy="604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04783" y="3229558"/>
            <a:ext cx="966337" cy="621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22996" y="3169479"/>
            <a:ext cx="918130" cy="707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02368" y="3277099"/>
            <a:ext cx="970269" cy="5418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760631" y="3179461"/>
            <a:ext cx="865786" cy="697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141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787332" y="4707670"/>
            <a:ext cx="787201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787331" y="5424764"/>
            <a:ext cx="787201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stCxn id="62" idx="2"/>
            <a:endCxn id="63" idx="0"/>
          </p:cNvCxnSpPr>
          <p:nvPr/>
        </p:nvCxnSpPr>
        <p:spPr>
          <a:xfrm flipH="1">
            <a:off x="10180932" y="5194686"/>
            <a:ext cx="1" cy="230078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3" idx="2"/>
          </p:cNvCxnSpPr>
          <p:nvPr/>
        </p:nvCxnSpPr>
        <p:spPr>
          <a:xfrm flipH="1">
            <a:off x="9830675" y="5911780"/>
            <a:ext cx="350257" cy="323692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9013952" y="5950237"/>
            <a:ext cx="787201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131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62" grpId="0" animBg="1"/>
      <p:bldP spid="63" grpId="0" animBg="1"/>
      <p:bldP spid="6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rgbClr val="1D6FA9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1D6FA9"/>
                </a:solidFill>
              </a:rPr>
              <a:t>like self-balancing binary trees</a:t>
            </a:r>
            <a:endParaRPr lang="en-US" sz="1500" dirty="0">
              <a:solidFill>
                <a:srgbClr val="1D6FA9"/>
              </a:solidFill>
            </a:endParaRPr>
          </a:p>
          <a:p>
            <a:pPr lvl="1"/>
            <a:r>
              <a:rPr lang="en-US" dirty="0">
                <a:solidFill>
                  <a:srgbClr val="1D6FA9"/>
                </a:solidFill>
              </a:rPr>
              <a:t>The difference is we can get better performance in expectation by using randomness. </a:t>
            </a:r>
          </a:p>
          <a:p>
            <a:endParaRPr lang="en-US" sz="1200" dirty="0"/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0393F-D608-D730-AE15-7ECBB32B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8578113">
            <a:off x="9062097" y="4345689"/>
            <a:ext cx="1153551" cy="57677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pick the hash family?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2C5CF22-A78C-7094-C62B-C2CC173A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flipH="1">
            <a:off x="9106486" y="5314769"/>
            <a:ext cx="1081598" cy="1274222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ontent Placeholder 26"/>
          <p:cNvSpPr txBox="1">
            <a:spLocks/>
          </p:cNvSpPr>
          <p:nvPr/>
        </p:nvSpPr>
        <p:spPr>
          <a:xfrm>
            <a:off x="2152650" y="1842869"/>
            <a:ext cx="7886700" cy="41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Definitely not like in that example.</a:t>
            </a:r>
          </a:p>
          <a:p>
            <a:r>
              <a:rPr lang="en-US" dirty="0"/>
              <a:t>Let’s go back to that computation from earlier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1991" y="5947419"/>
            <a:ext cx="4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491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Expected </a:t>
            </a:r>
            <a:r>
              <a:rPr lang="en-US" sz="3600" dirty="0">
                <a:solidFill>
                  <a:schemeClr val="accent1"/>
                </a:solidFill>
              </a:rPr>
              <a:t>number of items in </a:t>
            </a:r>
            <a:r>
              <a:rPr lang="en-US" sz="3600" dirty="0" err="1">
                <a:solidFill>
                  <a:schemeClr val="accent1"/>
                </a:solidFill>
              </a:rPr>
              <a:t>u</a:t>
            </a:r>
            <a:r>
              <a:rPr lang="en-US" sz="3600" baseline="-25000" dirty="0" err="1">
                <a:solidFill>
                  <a:schemeClr val="accent1"/>
                </a:solidFill>
              </a:rPr>
              <a:t>i</a:t>
            </a:r>
            <a:r>
              <a:rPr lang="en-US" sz="3600" dirty="0" err="1">
                <a:solidFill>
                  <a:schemeClr val="accent1"/>
                </a:solidFill>
              </a:rPr>
              <a:t>’s</a:t>
            </a:r>
            <a:r>
              <a:rPr lang="en-US" sz="3600" dirty="0">
                <a:solidFill>
                  <a:schemeClr val="accent1"/>
                </a:solidFill>
              </a:rPr>
              <a:t> bucket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 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 =</m:t>
                    </m:r>
                    <m:r>
                      <a:rPr lang="en-US" i="1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          </m:t>
                    </m:r>
                    <m:r>
                      <a:rPr lang="en-US" i="1">
                        <a:latin typeface="Cambria Math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≤2.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50F2FA38-7794-BAB9-4DF2-05226B45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633578" y="914330"/>
            <a:ext cx="2557631" cy="601321"/>
          </a:xfrm>
          <a:custGeom>
            <a:avLst/>
            <a:gdLst>
              <a:gd name="connsiteX0" fmla="*/ 2212297 w 2212297"/>
              <a:gd name="connsiteY0" fmla="*/ 71 h 573277"/>
              <a:gd name="connsiteX1" fmla="*/ 2075820 w 2212297"/>
              <a:gd name="connsiteY1" fmla="*/ 218435 h 573277"/>
              <a:gd name="connsiteX2" fmla="*/ 1625444 w 2212297"/>
              <a:gd name="connsiteY2" fmla="*/ 245731 h 573277"/>
              <a:gd name="connsiteX3" fmla="*/ 547271 w 2212297"/>
              <a:gd name="connsiteY3" fmla="*/ 71 h 573277"/>
              <a:gd name="connsiteX4" fmla="*/ 42303 w 2212297"/>
              <a:gd name="connsiteY4" fmla="*/ 273026 h 573277"/>
              <a:gd name="connsiteX5" fmla="*/ 28656 w 2212297"/>
              <a:gd name="connsiteY5" fmla="*/ 573277 h 57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97" h="573277">
                <a:moveTo>
                  <a:pt x="2212297" y="71"/>
                </a:moveTo>
                <a:cubicBezTo>
                  <a:pt x="2192963" y="88781"/>
                  <a:pt x="2173629" y="177492"/>
                  <a:pt x="2075820" y="218435"/>
                </a:cubicBezTo>
                <a:cubicBezTo>
                  <a:pt x="1978011" y="259378"/>
                  <a:pt x="1880202" y="282125"/>
                  <a:pt x="1625444" y="245731"/>
                </a:cubicBezTo>
                <a:cubicBezTo>
                  <a:pt x="1370686" y="209337"/>
                  <a:pt x="811128" y="-4478"/>
                  <a:pt x="547271" y="71"/>
                </a:cubicBezTo>
                <a:cubicBezTo>
                  <a:pt x="283414" y="4620"/>
                  <a:pt x="128739" y="177492"/>
                  <a:pt x="42303" y="273026"/>
                </a:cubicBezTo>
                <a:cubicBezTo>
                  <a:pt x="-44133" y="368560"/>
                  <a:pt x="28656" y="573277"/>
                  <a:pt x="28656" y="573277"/>
                </a:cubicBezTo>
              </a:path>
            </a:pathLst>
          </a:custGeom>
          <a:noFill/>
          <a:ln w="34925">
            <a:solidFill>
              <a:schemeClr val="accent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980F2D1-8755-AEC7-1FA7-DF932FE030B7}"/>
              </a:ext>
            </a:extLst>
          </p:cNvPr>
          <p:cNvGrpSpPr/>
          <p:nvPr/>
        </p:nvGrpSpPr>
        <p:grpSpPr>
          <a:xfrm>
            <a:off x="2778630" y="3573946"/>
            <a:ext cx="7097778" cy="2793822"/>
            <a:chOff x="2716486" y="3713467"/>
            <a:chExt cx="7712363" cy="3035735"/>
          </a:xfrm>
        </p:grpSpPr>
        <p:sp>
          <p:nvSpPr>
            <p:cNvPr id="4" name="Oval 3"/>
            <p:cNvSpPr/>
            <p:nvPr/>
          </p:nvSpPr>
          <p:spPr>
            <a:xfrm>
              <a:off x="2716486" y="4251927"/>
              <a:ext cx="3075433" cy="239733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Universe U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351134" y="3713467"/>
              <a:ext cx="1731221" cy="2969892"/>
              <a:chOff x="5336275" y="3575713"/>
              <a:chExt cx="1814826" cy="297520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36275" y="368489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36275" y="425810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337128" y="483130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338408" y="540451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37128" y="597771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rgbClr val="1D6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ight Brace 10"/>
              <p:cNvSpPr/>
              <p:nvPr/>
            </p:nvSpPr>
            <p:spPr>
              <a:xfrm>
                <a:off x="6045958" y="3575713"/>
                <a:ext cx="573206" cy="2975208"/>
              </a:xfrm>
              <a:prstGeom prst="rightBrace">
                <a:avLst>
                  <a:gd name="adj1" fmla="val 8333"/>
                  <a:gd name="adj2" fmla="val 49004"/>
                </a:avLst>
              </a:prstGeom>
              <a:ln w="25400">
                <a:solidFill>
                  <a:srgbClr val="1D6F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5881470" y="5107041"/>
                <a:ext cx="2118569" cy="420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D6FA9"/>
                    </a:solidFill>
                  </a:rPr>
                  <a:t>n buckets</a:t>
                </a: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5993212" y="4629532"/>
              <a:ext cx="842138" cy="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176072" y="4131594"/>
              <a:ext cx="567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</a:rPr>
                <a:t>h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8148" y="4732151"/>
              <a:ext cx="887203" cy="55381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 rot="20891291">
              <a:off x="3085275" y="4732151"/>
              <a:ext cx="599298" cy="606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u</a:t>
              </a:r>
              <a:r>
                <a:rPr lang="en-US" sz="3200" baseline="-25000" dirty="0" err="1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067239">
              <a:off x="4322188" y="4482518"/>
              <a:ext cx="531865" cy="5468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u</a:t>
              </a:r>
              <a:r>
                <a:rPr lang="en-US" sz="2800" baseline="-25000" dirty="0" err="1">
                  <a:solidFill>
                    <a:schemeClr val="tx1"/>
                  </a:solidFill>
                </a:rPr>
                <a:t>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9504244">
              <a:off x="4738844" y="5537566"/>
              <a:ext cx="589930" cy="5598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u</a:t>
              </a:r>
              <a:r>
                <a:rPr lang="en-US" sz="3200" baseline="-25000" dirty="0" err="1">
                  <a:solidFill>
                    <a:schemeClr val="tx1"/>
                  </a:solidFill>
                </a:rPr>
                <a:t>j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138396" y="5560655"/>
              <a:ext cx="588683" cy="5598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u</a:t>
              </a:r>
              <a:r>
                <a:rPr lang="en-US" sz="3200" baseline="-25000" dirty="0" err="1">
                  <a:solidFill>
                    <a:schemeClr val="tx1"/>
                  </a:solidFill>
                </a:rPr>
                <a:t>j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06252" y="5516841"/>
              <a:ext cx="531865" cy="5863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u</a:t>
              </a:r>
              <a:r>
                <a:rPr lang="en-US" sz="3200" baseline="-25000" dirty="0" err="1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761641" y="5825770"/>
              <a:ext cx="440544" cy="1481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8746656" y="5840583"/>
              <a:ext cx="440544" cy="1481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3666699" y="4025309"/>
              <a:ext cx="3835020" cy="1834862"/>
            </a:xfrm>
            <a:custGeom>
              <a:avLst/>
              <a:gdLst>
                <a:gd name="connsiteX0" fmla="*/ 0 w 3835020"/>
                <a:gd name="connsiteY0" fmla="*/ 874237 h 1834862"/>
                <a:gd name="connsiteX1" fmla="*/ 191068 w 3835020"/>
                <a:gd name="connsiteY1" fmla="*/ 369270 h 1834862"/>
                <a:gd name="connsiteX2" fmla="*/ 1119116 w 3835020"/>
                <a:gd name="connsiteY2" fmla="*/ 28076 h 1834862"/>
                <a:gd name="connsiteX3" fmla="*/ 1856095 w 3835020"/>
                <a:gd name="connsiteY3" fmla="*/ 1119897 h 1834862"/>
                <a:gd name="connsiteX4" fmla="*/ 2688608 w 3835020"/>
                <a:gd name="connsiteY4" fmla="*/ 1747694 h 1834862"/>
                <a:gd name="connsiteX5" fmla="*/ 3835020 w 3835020"/>
                <a:gd name="connsiteY5" fmla="*/ 1829581 h 183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020" h="1834862">
                  <a:moveTo>
                    <a:pt x="0" y="874237"/>
                  </a:moveTo>
                  <a:cubicBezTo>
                    <a:pt x="2274" y="692267"/>
                    <a:pt x="4549" y="510297"/>
                    <a:pt x="191068" y="369270"/>
                  </a:cubicBezTo>
                  <a:cubicBezTo>
                    <a:pt x="377587" y="228243"/>
                    <a:pt x="841612" y="-97028"/>
                    <a:pt x="1119116" y="28076"/>
                  </a:cubicBezTo>
                  <a:cubicBezTo>
                    <a:pt x="1396620" y="153180"/>
                    <a:pt x="1594513" y="833294"/>
                    <a:pt x="1856095" y="1119897"/>
                  </a:cubicBezTo>
                  <a:cubicBezTo>
                    <a:pt x="2117677" y="1406500"/>
                    <a:pt x="2358787" y="1629413"/>
                    <a:pt x="2688608" y="1747694"/>
                  </a:cubicBezTo>
                  <a:cubicBezTo>
                    <a:pt x="3018429" y="1865975"/>
                    <a:pt x="3835020" y="1829581"/>
                    <a:pt x="3835020" y="1829581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104397" y="5970634"/>
              <a:ext cx="2397323" cy="778568"/>
            </a:xfrm>
            <a:custGeom>
              <a:avLst/>
              <a:gdLst>
                <a:gd name="connsiteX0" fmla="*/ 104499 w 2397323"/>
                <a:gd name="connsiteY0" fmla="*/ 90448 h 1470363"/>
                <a:gd name="connsiteX1" fmla="*/ 254625 w 2397323"/>
                <a:gd name="connsiteY1" fmla="*/ 595415 h 1470363"/>
                <a:gd name="connsiteX2" fmla="*/ 90852 w 2397323"/>
                <a:gd name="connsiteY2" fmla="*/ 882018 h 1470363"/>
                <a:gd name="connsiteX3" fmla="*/ 22613 w 2397323"/>
                <a:gd name="connsiteY3" fmla="*/ 1236860 h 1470363"/>
                <a:gd name="connsiteX4" fmla="*/ 486637 w 2397323"/>
                <a:gd name="connsiteY4" fmla="*/ 1468872 h 1470363"/>
                <a:gd name="connsiteX5" fmla="*/ 909717 w 2397323"/>
                <a:gd name="connsiteY5" fmla="*/ 1127678 h 1470363"/>
                <a:gd name="connsiteX6" fmla="*/ 773240 w 2397323"/>
                <a:gd name="connsiteY6" fmla="*/ 718245 h 1470363"/>
                <a:gd name="connsiteX7" fmla="*/ 732296 w 2397323"/>
                <a:gd name="connsiteY7" fmla="*/ 308812 h 1470363"/>
                <a:gd name="connsiteX8" fmla="*/ 1018899 w 2397323"/>
                <a:gd name="connsiteY8" fmla="*/ 117743 h 1470363"/>
                <a:gd name="connsiteX9" fmla="*/ 1428332 w 2397323"/>
                <a:gd name="connsiteY9" fmla="*/ 390699 h 1470363"/>
                <a:gd name="connsiteX10" fmla="*/ 1319150 w 2397323"/>
                <a:gd name="connsiteY10" fmla="*/ 827427 h 1470363"/>
                <a:gd name="connsiteX11" fmla="*/ 1810470 w 2397323"/>
                <a:gd name="connsiteY11" fmla="*/ 1195917 h 1470363"/>
                <a:gd name="connsiteX12" fmla="*/ 2001538 w 2397323"/>
                <a:gd name="connsiteY12" fmla="*/ 813779 h 1470363"/>
                <a:gd name="connsiteX13" fmla="*/ 1742231 w 2397323"/>
                <a:gd name="connsiteY13" fmla="*/ 363403 h 1470363"/>
                <a:gd name="connsiteX14" fmla="*/ 1851413 w 2397323"/>
                <a:gd name="connsiteY14" fmla="*/ 35857 h 1470363"/>
                <a:gd name="connsiteX15" fmla="*/ 2397323 w 2397323"/>
                <a:gd name="connsiteY15" fmla="*/ 8561 h 147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7323" h="1470363">
                  <a:moveTo>
                    <a:pt x="104499" y="90448"/>
                  </a:moveTo>
                  <a:cubicBezTo>
                    <a:pt x="180699" y="276967"/>
                    <a:pt x="256899" y="463487"/>
                    <a:pt x="254625" y="595415"/>
                  </a:cubicBezTo>
                  <a:cubicBezTo>
                    <a:pt x="252351" y="727343"/>
                    <a:pt x="129521" y="775111"/>
                    <a:pt x="90852" y="882018"/>
                  </a:cubicBezTo>
                  <a:cubicBezTo>
                    <a:pt x="52183" y="988925"/>
                    <a:pt x="-43351" y="1139051"/>
                    <a:pt x="22613" y="1236860"/>
                  </a:cubicBezTo>
                  <a:cubicBezTo>
                    <a:pt x="88577" y="1334669"/>
                    <a:pt x="338786" y="1487069"/>
                    <a:pt x="486637" y="1468872"/>
                  </a:cubicBezTo>
                  <a:cubicBezTo>
                    <a:pt x="634488" y="1450675"/>
                    <a:pt x="861950" y="1252783"/>
                    <a:pt x="909717" y="1127678"/>
                  </a:cubicBezTo>
                  <a:cubicBezTo>
                    <a:pt x="957484" y="1002574"/>
                    <a:pt x="802810" y="854723"/>
                    <a:pt x="773240" y="718245"/>
                  </a:cubicBezTo>
                  <a:cubicBezTo>
                    <a:pt x="743670" y="581767"/>
                    <a:pt x="691353" y="408896"/>
                    <a:pt x="732296" y="308812"/>
                  </a:cubicBezTo>
                  <a:cubicBezTo>
                    <a:pt x="773239" y="208728"/>
                    <a:pt x="902893" y="104095"/>
                    <a:pt x="1018899" y="117743"/>
                  </a:cubicBezTo>
                  <a:cubicBezTo>
                    <a:pt x="1134905" y="131391"/>
                    <a:pt x="1378290" y="272418"/>
                    <a:pt x="1428332" y="390699"/>
                  </a:cubicBezTo>
                  <a:cubicBezTo>
                    <a:pt x="1478374" y="508980"/>
                    <a:pt x="1255460" y="693224"/>
                    <a:pt x="1319150" y="827427"/>
                  </a:cubicBezTo>
                  <a:cubicBezTo>
                    <a:pt x="1382840" y="961630"/>
                    <a:pt x="1696739" y="1198192"/>
                    <a:pt x="1810470" y="1195917"/>
                  </a:cubicBezTo>
                  <a:cubicBezTo>
                    <a:pt x="1924201" y="1193642"/>
                    <a:pt x="2012911" y="952531"/>
                    <a:pt x="2001538" y="813779"/>
                  </a:cubicBezTo>
                  <a:cubicBezTo>
                    <a:pt x="1990165" y="675027"/>
                    <a:pt x="1767252" y="493057"/>
                    <a:pt x="1742231" y="363403"/>
                  </a:cubicBezTo>
                  <a:cubicBezTo>
                    <a:pt x="1717210" y="233749"/>
                    <a:pt x="1742231" y="94997"/>
                    <a:pt x="1851413" y="35857"/>
                  </a:cubicBezTo>
                  <a:cubicBezTo>
                    <a:pt x="1960595" y="-23283"/>
                    <a:pt x="2397323" y="8561"/>
                    <a:pt x="2397323" y="8561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6598" y="5439061"/>
              <a:ext cx="854311" cy="85431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574923" y="6293371"/>
              <a:ext cx="1853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B1B17"/>
                  </a:solidFill>
                </a:rPr>
                <a:t>COLLISION!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0F75BB4-9BD6-B848-AE71-0D71D9A5B2A9}"/>
              </a:ext>
            </a:extLst>
          </p:cNvPr>
          <p:cNvSpPr/>
          <p:nvPr/>
        </p:nvSpPr>
        <p:spPr>
          <a:xfrm>
            <a:off x="3782968" y="1807567"/>
            <a:ext cx="3432516" cy="829994"/>
          </a:xfrm>
          <a:prstGeom prst="ellipse">
            <a:avLst/>
          </a:prstGeom>
          <a:noFill/>
          <a:ln w="412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53F5F8-698B-114E-839A-57F730A7FFE2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5499227" y="2637561"/>
            <a:ext cx="1561067" cy="465922"/>
          </a:xfrm>
          <a:prstGeom prst="line">
            <a:avLst/>
          </a:prstGeom>
          <a:ln w="25400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1154C1-8B64-DA49-869A-1442A0AEEA3A}"/>
              </a:ext>
            </a:extLst>
          </p:cNvPr>
          <p:cNvSpPr txBox="1"/>
          <p:nvPr/>
        </p:nvSpPr>
        <p:spPr>
          <a:xfrm>
            <a:off x="8358753" y="2786285"/>
            <a:ext cx="207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All that we needed was that this is 1/n</a:t>
            </a:r>
          </a:p>
        </p:txBody>
      </p:sp>
    </p:spTree>
    <p:extLst>
      <p:ext uri="{BB962C8B-B14F-4D97-AF65-F5344CB8AC3E}">
        <p14:creationId xmlns:p14="http://schemas.microsoft.com/office/powerpoint/2010/main" val="18803986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Pick a small hash family H, so that when I choose h randomly from H,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or</m:t>
                      </m:r>
                      <m: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b="0" i="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b="0" i="1" dirty="0">
                  <a:solidFill>
                    <a:srgbClr val="1D6FA9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FF81BA5-0900-F9D4-56C5-EA8C1E89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flipH="1">
            <a:off x="8141828" y="4106177"/>
            <a:ext cx="1897523" cy="2326480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94868" y="5986698"/>
            <a:ext cx="473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sp>
        <p:nvSpPr>
          <p:cNvPr id="8" name="Oval 7"/>
          <p:cNvSpPr/>
          <p:nvPr/>
        </p:nvSpPr>
        <p:spPr>
          <a:xfrm>
            <a:off x="8951742" y="5500469"/>
            <a:ext cx="138846" cy="1406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21166" y="5379535"/>
            <a:ext cx="32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05691" y="3618256"/>
            <a:ext cx="5989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hash family H that satisfies this is called a </a:t>
            </a:r>
            <a:r>
              <a:rPr lang="en-US" sz="2800" b="1" u="sng" dirty="0"/>
              <a:t>universal hash family</a:t>
            </a:r>
            <a:r>
              <a:rPr lang="en-US" sz="2800" b="1" dirty="0"/>
              <a:t>.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51742" y="2062656"/>
            <a:ext cx="176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D6FA9"/>
                </a:solidFill>
              </a:rPr>
              <a:t>In English: fix any two elements of U.  The probability that they collide under a random h in H is small.</a:t>
            </a:r>
          </a:p>
        </p:txBody>
      </p:sp>
    </p:spTree>
    <p:extLst>
      <p:ext uri="{BB962C8B-B14F-4D97-AF65-F5344CB8AC3E}">
        <p14:creationId xmlns:p14="http://schemas.microsoft.com/office/powerpoint/2010/main" val="496707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107370"/>
            <a:ext cx="10515600" cy="468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Today:</a:t>
            </a:r>
          </a:p>
          <a:p>
            <a:endParaRPr lang="en-US" sz="3200" dirty="0"/>
          </a:p>
          <a:p>
            <a:r>
              <a:rPr lang="en-US" sz="3200" dirty="0"/>
              <a:t>Hash tables:</a:t>
            </a:r>
          </a:p>
          <a:p>
            <a:pPr lvl="1"/>
            <a:r>
              <a:rPr lang="en-US" sz="2800" dirty="0"/>
              <a:t>O(1) expected time </a:t>
            </a:r>
            <a:r>
              <a:rPr lang="en-US" altLang="zh-CN" sz="2800" dirty="0">
                <a:solidFill>
                  <a:srgbClr val="1D6FA9"/>
                </a:solidFill>
              </a:rPr>
              <a:t>INSERT</a:t>
            </a:r>
            <a:r>
              <a:rPr lang="en-US" altLang="zh-CN" sz="2800" dirty="0"/>
              <a:t>/</a:t>
            </a:r>
            <a:r>
              <a:rPr lang="en-US" altLang="zh-CN" sz="2800" dirty="0">
                <a:solidFill>
                  <a:schemeClr val="accent2"/>
                </a:solidFill>
              </a:rPr>
              <a:t>DELETE</a:t>
            </a:r>
            <a:r>
              <a:rPr lang="en-US" altLang="zh-CN" sz="2800" dirty="0"/>
              <a:t>/</a:t>
            </a:r>
            <a:r>
              <a:rPr lang="en-US" altLang="zh-CN" sz="2800" dirty="0">
                <a:solidFill>
                  <a:srgbClr val="CF6E6C"/>
                </a:solidFill>
              </a:rPr>
              <a:t>SEARCH</a:t>
            </a:r>
            <a:endParaRPr lang="en-US" sz="2800" dirty="0">
              <a:solidFill>
                <a:srgbClr val="CF6E6C"/>
              </a:solidFill>
            </a:endParaRPr>
          </a:p>
          <a:p>
            <a:r>
              <a:rPr lang="en-US" sz="2400" dirty="0"/>
              <a:t>Worse worst-case performance, but often great in practice.</a:t>
            </a:r>
            <a:endParaRPr lang="en-US" sz="3200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964CFC0-7F1C-FA29-7869-12F942C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52650" y="197498"/>
            <a:ext cx="7886700" cy="48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006485"/>
            <a:ext cx="7886700" cy="167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Self balancing trees:</a:t>
            </a:r>
          </a:p>
          <a:p>
            <a:pPr lvl="1"/>
            <a:r>
              <a:rPr lang="en-US" sz="2800" dirty="0"/>
              <a:t>O(log(n)) deterministic </a:t>
            </a:r>
            <a:r>
              <a:rPr lang="en-US" altLang="zh-CN" sz="2800" dirty="0">
                <a:solidFill>
                  <a:srgbClr val="1D6FA9"/>
                </a:solidFill>
              </a:rPr>
              <a:t>INSERT</a:t>
            </a:r>
            <a:r>
              <a:rPr lang="en-US" altLang="zh-CN" sz="2800" dirty="0"/>
              <a:t>/</a:t>
            </a:r>
            <a:r>
              <a:rPr lang="en-US" altLang="zh-CN" sz="2800" dirty="0">
                <a:solidFill>
                  <a:schemeClr val="accent2"/>
                </a:solidFill>
              </a:rPr>
              <a:t>DELETE</a:t>
            </a:r>
            <a:r>
              <a:rPr lang="en-US" altLang="zh-CN" sz="2800" dirty="0"/>
              <a:t>/</a:t>
            </a:r>
            <a:r>
              <a:rPr lang="en-US" altLang="zh-CN" sz="2800" dirty="0">
                <a:solidFill>
                  <a:srgbClr val="CF6E6C"/>
                </a:solidFill>
              </a:rPr>
              <a:t>SEARCH</a:t>
            </a:r>
            <a:endParaRPr lang="en-US" sz="2800" dirty="0">
              <a:solidFill>
                <a:srgbClr val="CF6E6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8257">
            <a:off x="8831393" y="3702702"/>
            <a:ext cx="1686025" cy="1052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3944" y="2044871"/>
            <a:ext cx="18569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prettysweet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2297" y="5456293"/>
            <a:ext cx="253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evensweeterinpractice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3649" y="5776075"/>
            <a:ext cx="734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1D6FA9"/>
                </a:solidFill>
              </a:rPr>
              <a:t>eg</a:t>
            </a:r>
            <a:r>
              <a:rPr lang="en-US" dirty="0">
                <a:solidFill>
                  <a:srgbClr val="1D6FA9"/>
                </a:solidFill>
              </a:rPr>
              <a:t>, Python’s </a:t>
            </a:r>
            <a:r>
              <a:rPr lang="en-US" dirty="0" err="1">
                <a:solidFill>
                  <a:srgbClr val="1D6FA9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dirty="0">
                <a:solidFill>
                  <a:srgbClr val="1D6FA9"/>
                </a:solidFill>
              </a:rPr>
              <a:t>, Java’s </a:t>
            </a:r>
            <a:r>
              <a:rPr lang="en-US" dirty="0" err="1">
                <a:solidFill>
                  <a:srgbClr val="1D6FA9"/>
                </a:solidFill>
                <a:latin typeface="Courier" charset="0"/>
                <a:ea typeface="Courier" charset="0"/>
                <a:cs typeface="Courier" charset="0"/>
              </a:rPr>
              <a:t>HashSet</a:t>
            </a:r>
            <a:r>
              <a:rPr lang="en-US" dirty="0">
                <a:solidFill>
                  <a:srgbClr val="1D6FA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1D6FA9"/>
                </a:solidFill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dirty="0">
                <a:solidFill>
                  <a:srgbClr val="1D6FA9"/>
                </a:solidFill>
              </a:rPr>
              <a:t>, C++’s </a:t>
            </a:r>
            <a:r>
              <a:rPr lang="en-US" dirty="0" err="1">
                <a:solidFill>
                  <a:srgbClr val="1D6FA9"/>
                </a:solidFill>
                <a:latin typeface="Courier" charset="0"/>
                <a:ea typeface="Courier" charset="0"/>
                <a:cs typeface="Courier" charset="0"/>
              </a:rPr>
              <a:t>unordered_map</a:t>
            </a:r>
            <a:endParaRPr lang="en-US" dirty="0">
              <a:solidFill>
                <a:srgbClr val="1D6FA9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r"/>
            <a:r>
              <a:rPr lang="en-US" dirty="0">
                <a:solidFill>
                  <a:srgbClr val="1D6FA9"/>
                </a:solidFill>
              </a:rPr>
              <a:t>Hash tables are used for databases, caching, object representation, </a:t>
            </a:r>
            <a:r>
              <a:rPr lang="mr-IN" dirty="0">
                <a:solidFill>
                  <a:srgbClr val="1D6FA9"/>
                </a:solidFill>
              </a:rPr>
              <a:t>…</a:t>
            </a:r>
            <a:endParaRPr lang="en-US" dirty="0">
              <a:solidFill>
                <a:srgbClr val="1D6F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6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 flipH="1">
            <a:off x="8803880" y="275793"/>
            <a:ext cx="1611097" cy="2021122"/>
            <a:chOff x="628650" y="4603505"/>
            <a:chExt cx="1602601" cy="1833560"/>
          </a:xfrm>
        </p:grpSpPr>
        <p:sp>
          <p:nvSpPr>
            <p:cNvPr id="32" name="Freeform 31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So the whole scheme will be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EF2AC27-2ADE-E928-2776-39E311D1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0610" y="1364567"/>
            <a:ext cx="4141309" cy="52846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66940" y="3334041"/>
            <a:ext cx="1715231" cy="2969892"/>
            <a:chOff x="5336275" y="3575713"/>
            <a:chExt cx="1798064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rgbClr val="1D6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123802"/>
              <a:ext cx="2118569" cy="38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D6FA9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5993212" y="4227053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6122" y="4249628"/>
            <a:ext cx="92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582" y="1055894"/>
            <a:ext cx="887203" cy="553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891291">
            <a:off x="2906686" y="4348145"/>
            <a:ext cx="800409" cy="805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67239">
            <a:off x="2311924" y="3475574"/>
            <a:ext cx="753200" cy="739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504244">
            <a:off x="4489185" y="4367527"/>
            <a:ext cx="688934" cy="825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06252" y="5114362"/>
            <a:ext cx="531865" cy="586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761641" y="5423291"/>
            <a:ext cx="440544" cy="14813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666699" y="3622830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38544" y="5691754"/>
            <a:ext cx="1863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Universe U</a:t>
            </a:r>
          </a:p>
        </p:txBody>
      </p:sp>
      <p:sp>
        <p:nvSpPr>
          <p:cNvPr id="34" name="Rectangle 33"/>
          <p:cNvSpPr/>
          <p:nvPr/>
        </p:nvSpPr>
        <p:spPr>
          <a:xfrm rot="20442145">
            <a:off x="3731025" y="2709366"/>
            <a:ext cx="762625" cy="546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72172" y="1389577"/>
            <a:ext cx="231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h randomly from a </a:t>
            </a:r>
            <a:r>
              <a:rPr lang="en-US" b="1" dirty="0"/>
              <a:t>universal hash family </a:t>
            </a:r>
            <a:r>
              <a:rPr lang="en-US" dirty="0"/>
              <a:t>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31450" y="2418408"/>
            <a:ext cx="25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6FA9"/>
                </a:solidFill>
              </a:rPr>
              <a:t>We can store h using </a:t>
            </a:r>
            <a:r>
              <a:rPr lang="en-US" dirty="0" err="1">
                <a:solidFill>
                  <a:srgbClr val="1D6FA9"/>
                </a:solidFill>
              </a:rPr>
              <a:t>log|H</a:t>
            </a:r>
            <a:r>
              <a:rPr lang="en-US" dirty="0">
                <a:solidFill>
                  <a:srgbClr val="1D6FA9"/>
                </a:solidFill>
              </a:rPr>
              <a:t>| bits.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04281" y="3596657"/>
            <a:ext cx="134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1D6FA9"/>
                </a:solidFill>
              </a:rPr>
              <a:t>Probably these buckets will be pretty balanced.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090" y="4514328"/>
            <a:ext cx="2874878" cy="2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 animBg="1"/>
      <p:bldP spid="17" grpId="0" animBg="1"/>
      <p:bldP spid="18" grpId="0" animBg="1"/>
      <p:bldP spid="20" grpId="0" animBg="1"/>
      <p:bldP spid="24" grpId="0" animBg="1"/>
      <p:bldP spid="22" grpId="0"/>
      <p:bldP spid="34" grpId="0" animBg="1"/>
      <p:bldP spid="35" grpId="0"/>
      <p:bldP spid="36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hash family</a:t>
            </a:r>
            <a:endParaRPr lang="en-US" sz="3200" dirty="0">
              <a:solidFill>
                <a:srgbClr val="FF73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E001-D62D-A604-199D-14EEE828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152650" y="2402401"/>
                <a:ext cx="7886700" cy="260411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 is a </a:t>
                </a:r>
                <a:r>
                  <a:rPr lang="en-US" b="1" i="1" dirty="0"/>
                  <a:t>universal hash family </a:t>
                </a:r>
                <a:r>
                  <a:rPr lang="en-US" dirty="0"/>
                  <a:t>if, when h is chosen uniformly at random from H,</a:t>
                </a:r>
              </a:p>
              <a:p>
                <a:endParaRPr lang="en-US" sz="12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1D6FA9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i="1" dirty="0">
                  <a:solidFill>
                    <a:srgbClr val="1D6FA9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2402401"/>
                <a:ext cx="7886700" cy="2604110"/>
              </a:xfrm>
              <a:prstGeom prst="rect">
                <a:avLst/>
              </a:prstGeom>
              <a:blipFill>
                <a:blip r:embed="rId2"/>
                <a:stretch>
                  <a:fillRect l="-1391" t="-3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6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2916315"/>
                <a:ext cx="10515600" cy="4680000"/>
              </a:xfrm>
            </p:spPr>
            <p:txBody>
              <a:bodyPr/>
              <a:lstStyle/>
              <a:p>
                <a:r>
                  <a:rPr lang="en-US" dirty="0"/>
                  <a:t>H = the set of all </a:t>
                </a:r>
                <a:r>
                  <a:rPr lang="en-US" dirty="0">
                    <a:solidFill>
                      <a:schemeClr val="tx1"/>
                    </a:solidFill>
                  </a:rPr>
                  <a:t>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We saw this earlier – it corresponds to picking a uniformly random hash function.</a:t>
                </a:r>
              </a:p>
              <a:p>
                <a:pPr lvl="1"/>
                <a:r>
                  <a:rPr lang="en-US" dirty="0">
                    <a:solidFill>
                      <a:srgbClr val="1D6FA9"/>
                    </a:solidFill>
                  </a:rPr>
                  <a:t>Unfortunately, this H is really really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2916315"/>
                <a:ext cx="10515600" cy="4680000"/>
              </a:xfrm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872B8-7EF5-B656-8F7B-A6F3F21F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0" y="1246414"/>
                <a:ext cx="4787412" cy="1531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Pick a small hash family H, so that when I choose h randomly from H,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sz="1800" i="1" dirty="0">
                  <a:solidFill>
                    <a:srgbClr val="1D6FA9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46414"/>
                <a:ext cx="4787412" cy="1531791"/>
              </a:xfrm>
              <a:prstGeom prst="rect">
                <a:avLst/>
              </a:prstGeom>
              <a:blipFill>
                <a:blip r:embed="rId3"/>
                <a:stretch>
                  <a:fillRect l="-764" t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0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250489"/>
            <a:ext cx="10515600" cy="4680000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</a:t>
            </a:r>
            <a:r>
              <a:rPr lang="en-US" dirty="0" err="1"/>
              <a:t>Most_significant_digit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 err="1"/>
              <a:t>Least_significant_digit</a:t>
            </a:r>
            <a:endParaRPr lang="en-US" dirty="0"/>
          </a:p>
          <a:p>
            <a:r>
              <a:rPr lang="en-US" dirty="0"/>
              <a:t>H = {h</a:t>
            </a:r>
            <a:r>
              <a:rPr lang="en-US" baseline="-25000" dirty="0"/>
              <a:t>0</a:t>
            </a:r>
            <a:r>
              <a:rPr lang="en-US" dirty="0"/>
              <a:t>, h</a:t>
            </a:r>
            <a:r>
              <a:rPr lang="en-US" baseline="-25000" dirty="0"/>
              <a:t>1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455F8-24BE-9819-8BF2-76EB8F52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651899" y="1037788"/>
                <a:ext cx="6830756" cy="1531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Pick a small hash family H, so that when I choose h randomly from H,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z="1800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z="180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sz="1800" i="1" dirty="0">
                  <a:solidFill>
                    <a:srgbClr val="1D6FA9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D6FA9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rgbClr val="1D6FA9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1D6FA9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99" y="1037788"/>
                <a:ext cx="6830756" cy="1531791"/>
              </a:xfrm>
              <a:prstGeom prst="rect">
                <a:avLst/>
              </a:prstGeom>
              <a:blipFill>
                <a:blip r:embed="rId2"/>
                <a:stretch>
                  <a:fillRect l="-535" t="-3571" r="-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D2EFCE-409F-D04E-9E6F-150040D99B1F}"/>
                  </a:ext>
                </a:extLst>
              </p:cNvPr>
              <p:cNvSpPr txBox="1"/>
              <p:nvPr/>
            </p:nvSpPr>
            <p:spPr>
              <a:xfrm>
                <a:off x="2848203" y="4312151"/>
                <a:ext cx="6664271" cy="150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NOT a universal hash family: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1D6FA9"/>
                                  </a:solidFill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(111)</m:t>
                          </m:r>
                        </m:e>
                      </m:d>
                      <m:r>
                        <a:rPr lang="en-US" sz="3200" i="1">
                          <a:solidFill>
                            <a:srgbClr val="1D6FA9"/>
                          </a:solidFill>
                          <a:latin typeface="Cambria Math" panose="02040503050406030204" pitchFamily="18" charset="0"/>
                        </a:rPr>
                        <m:t>=1&gt;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D2EFCE-409F-D04E-9E6F-150040D9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03" y="4312151"/>
                <a:ext cx="6664271" cy="1509965"/>
              </a:xfrm>
              <a:prstGeom prst="rect">
                <a:avLst/>
              </a:prstGeom>
              <a:blipFill>
                <a:blip r:embed="rId3"/>
                <a:stretch>
                  <a:fillRect l="-2287" t="-5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0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 small universal hash family??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1371600"/>
                <a:ext cx="9277905" cy="468000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Here’s one: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Pick a prime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Define</a:t>
                </a:r>
                <a:endParaRPr lang="en-US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b="0" dirty="0">
                  <a:solidFill>
                    <a:srgbClr val="1D6FA9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>
                  <a:solidFill>
                    <a:srgbClr val="1D6FA9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1D6FA9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b="0" dirty="0">
                  <a:solidFill>
                    <a:srgbClr val="1D6FA9"/>
                  </a:solidFill>
                </a:endParaRPr>
              </a:p>
              <a:p>
                <a:pPr lvl="1"/>
                <a:r>
                  <a:rPr lang="en-US" dirty="0"/>
                  <a:t>Define: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D6FA9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1,…,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−1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0, …, 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−1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1D6FA9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solidFill>
                    <a:srgbClr val="1D6FA9"/>
                  </a:solidFill>
                </a:endParaRPr>
              </a:p>
              <a:p>
                <a:endParaRPr lang="en-US" b="0" dirty="0"/>
              </a:p>
              <a:p>
                <a:r>
                  <a:rPr lang="en-US" b="0" dirty="0"/>
                  <a:t>Claim:</a:t>
                </a:r>
              </a:p>
              <a:p>
                <a:pPr marL="457200" lvl="1" indent="0">
                  <a:buNone/>
                </a:pPr>
                <a:r>
                  <a:rPr lang="en-US" dirty="0"/>
                  <a:t>H is a universal hash family.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1371600"/>
                <a:ext cx="9277905" cy="4680000"/>
              </a:xfrm>
              <a:blipFill>
                <a:blip r:embed="rId2"/>
                <a:stretch>
                  <a:fillRect l="-1183" t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9232946-EB00-D904-1823-5F8126B3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flipH="1">
            <a:off x="9275298" y="5205047"/>
            <a:ext cx="1210016" cy="1495057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 rot="1456249">
            <a:off x="9572355" y="4805571"/>
            <a:ext cx="77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9E9B7-FFFD-FD4D-A575-EC2101102C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508" y="1461359"/>
            <a:ext cx="1173807" cy="159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AE6C5-A8F4-CB44-B543-3EB7C88E222E}"/>
              </a:ext>
            </a:extLst>
          </p:cNvPr>
          <p:cNvSpPr txBox="1"/>
          <p:nvPr/>
        </p:nvSpPr>
        <p:spPr>
          <a:xfrm>
            <a:off x="7296285" y="1336487"/>
            <a:ext cx="260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pick the prime number p that’s not too larger than M?</a:t>
            </a:r>
          </a:p>
        </p:txBody>
      </p:sp>
    </p:spTree>
    <p:extLst>
      <p:ext uri="{BB962C8B-B14F-4D97-AF65-F5344CB8AC3E}">
        <p14:creationId xmlns:p14="http://schemas.microsoft.com/office/powerpoint/2010/main" val="47240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Say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38200" y="949360"/>
                <a:ext cx="10515600" cy="4680000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2400" dirty="0"/>
                  <a:t>Example: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M = p = 5, n = 3</a:t>
                </a:r>
              </a:p>
              <a:p>
                <a:r>
                  <a:rPr lang="en-US" sz="2400" dirty="0"/>
                  <a:t>To draw h from H: </a:t>
                </a:r>
              </a:p>
              <a:p>
                <a:pPr lvl="1"/>
                <a:r>
                  <a:rPr lang="en-US" sz="2000" dirty="0">
                    <a:solidFill>
                      <a:schemeClr val="accent1"/>
                    </a:solidFill>
                  </a:rPr>
                  <a:t>Pick a random a in {1,</a:t>
                </a:r>
                <a:r>
                  <a:rPr lang="mr-IN" sz="2000" dirty="0">
                    <a:solidFill>
                      <a:schemeClr val="accent1"/>
                    </a:solidFill>
                  </a:rPr>
                  <a:t>…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,4}, b in {0,</a:t>
                </a:r>
                <a:r>
                  <a:rPr lang="mr-IN" sz="2000" dirty="0">
                    <a:solidFill>
                      <a:schemeClr val="accent1"/>
                    </a:solidFill>
                  </a:rPr>
                  <a:t>…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,4}</a:t>
                </a:r>
              </a:p>
              <a:p>
                <a:r>
                  <a:rPr lang="en-US" sz="2400" dirty="0"/>
                  <a:t>As per the definition: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+1      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 5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     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 3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38200" y="949360"/>
                <a:ext cx="10515600" cy="4680000"/>
              </a:xfrm>
              <a:blipFill>
                <a:blip r:embed="rId2"/>
                <a:stretch>
                  <a:fillRect l="-812" t="-1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DA4153D-7CD7-D758-0C19-45EF004A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0724" y="1307124"/>
            <a:ext cx="191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1,2,3,4,5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7893750" y="1344730"/>
            <a:ext cx="960330" cy="1236003"/>
            <a:chOff x="628650" y="4603505"/>
            <a:chExt cx="1602601" cy="1833560"/>
          </a:xfrm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Cloud 15"/>
          <p:cNvSpPr/>
          <p:nvPr/>
        </p:nvSpPr>
        <p:spPr>
          <a:xfrm>
            <a:off x="9007392" y="1317254"/>
            <a:ext cx="2364043" cy="1099315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14014" y="1578859"/>
            <a:ext cx="152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2, b = 1</a:t>
            </a:r>
          </a:p>
        </p:txBody>
      </p:sp>
      <p:sp>
        <p:nvSpPr>
          <p:cNvPr id="18" name="Oval 17"/>
          <p:cNvSpPr/>
          <p:nvPr/>
        </p:nvSpPr>
        <p:spPr>
          <a:xfrm>
            <a:off x="8728658" y="1468238"/>
            <a:ext cx="278735" cy="30145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84897" y="1443501"/>
            <a:ext cx="180898" cy="17546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115101" y="3805775"/>
            <a:ext cx="1893221" cy="1885747"/>
            <a:chOff x="776688" y="3976361"/>
            <a:chExt cx="2704498" cy="2721867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789271" y="4027996"/>
              <a:ext cx="2513430" cy="2513430"/>
            </a:xfrm>
            <a:prstGeom prst="ellipse">
              <a:avLst/>
            </a:prstGeom>
            <a:noFill/>
            <a:ln w="730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3074213" y="5284711"/>
              <a:ext cx="406973" cy="0"/>
            </a:xfrm>
            <a:prstGeom prst="line">
              <a:avLst/>
            </a:prstGeom>
            <a:grpFill/>
            <a:ln w="1111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482452" y="3976361"/>
              <a:ext cx="168740" cy="325903"/>
            </a:xfrm>
            <a:prstGeom prst="line">
              <a:avLst/>
            </a:prstGeom>
            <a:grpFill/>
            <a:ln w="1111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15750" y="4282010"/>
              <a:ext cx="264312" cy="300100"/>
            </a:xfrm>
            <a:prstGeom prst="line">
              <a:avLst/>
            </a:prstGeom>
            <a:grpFill/>
            <a:ln w="1111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310690" y="6323832"/>
              <a:ext cx="60573" cy="374396"/>
            </a:xfrm>
            <a:prstGeom prst="line">
              <a:avLst/>
            </a:prstGeom>
            <a:grpFill/>
            <a:ln w="1111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776688" y="5831190"/>
              <a:ext cx="331613" cy="260371"/>
            </a:xfrm>
            <a:prstGeom prst="line">
              <a:avLst/>
            </a:prstGeom>
            <a:grpFill/>
            <a:ln w="1111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34363" y="4888264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07704" y="4171097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77826" y="4401900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86569" y="5350507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4293" y="5596649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4029800" y="4814813"/>
            <a:ext cx="1351634" cy="2"/>
          </a:xfrm>
          <a:prstGeom prst="straightConnector1">
            <a:avLst/>
          </a:prstGeom>
          <a:ln w="38100">
            <a:solidFill>
              <a:srgbClr val="1D6FA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4010457" y="4149177"/>
                <a:ext cx="1434816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57" y="4149177"/>
                <a:ext cx="1434816" cy="606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5575051" y="3962815"/>
            <a:ext cx="1982540" cy="1932911"/>
            <a:chOff x="5989336" y="4027996"/>
            <a:chExt cx="2704498" cy="2721867"/>
          </a:xfrm>
        </p:grpSpPr>
        <p:sp>
          <p:nvSpPr>
            <p:cNvPr id="22" name="Oval 21"/>
            <p:cNvSpPr/>
            <p:nvPr/>
          </p:nvSpPr>
          <p:spPr>
            <a:xfrm>
              <a:off x="6001919" y="4079631"/>
              <a:ext cx="2513430" cy="2513430"/>
            </a:xfrm>
            <a:prstGeom prst="ellipse">
              <a:avLst/>
            </a:pr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8286861" y="5336346"/>
              <a:ext cx="406973" cy="0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695100" y="4027996"/>
              <a:ext cx="168740" cy="325903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228398" y="4333645"/>
              <a:ext cx="264312" cy="300100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23338" y="6375467"/>
              <a:ext cx="60573" cy="374396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989336" y="5882825"/>
              <a:ext cx="331613" cy="260371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08914" y="5015822"/>
              <a:ext cx="450165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61131" y="4208894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13990" y="4367071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3</a:t>
              </a:r>
              <a:endParaRPr lang="en-US" sz="3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19464" y="5452292"/>
              <a:ext cx="450165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4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82049" y="5691980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997210" y="3772565"/>
                <a:ext cx="888384" cy="381515"/>
              </a:xfrm>
              <a:prstGeom prst="rect">
                <a:avLst/>
              </a:prstGeom>
              <a:ln>
                <a:solidFill>
                  <a:srgbClr val="1D6FA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10" y="3772565"/>
                <a:ext cx="888384" cy="381515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7576295" y="4700271"/>
                <a:ext cx="888384" cy="381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6FA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95" y="4700271"/>
                <a:ext cx="888384" cy="38151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653540" y="3556819"/>
                <a:ext cx="888384" cy="381515"/>
              </a:xfrm>
              <a:prstGeom prst="rect">
                <a:avLst/>
              </a:prstGeom>
              <a:ln>
                <a:solidFill>
                  <a:srgbClr val="1D6FA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540" y="3556819"/>
                <a:ext cx="888384" cy="381515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668755" y="5317974"/>
                <a:ext cx="888384" cy="381515"/>
              </a:xfrm>
              <a:prstGeom prst="rect">
                <a:avLst/>
              </a:prstGeom>
              <a:ln>
                <a:solidFill>
                  <a:srgbClr val="1D6FA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755" y="5317974"/>
                <a:ext cx="888384" cy="38151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839944" y="5557987"/>
                <a:ext cx="888384" cy="381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6FA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2,1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44" y="5557987"/>
                <a:ext cx="888384" cy="381515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395">
            <a:off x="9020197" y="956874"/>
            <a:ext cx="943200" cy="61330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905145" y="5514822"/>
            <a:ext cx="56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9651393" y="3660029"/>
            <a:ext cx="2152516" cy="2279472"/>
            <a:chOff x="7911816" y="5029464"/>
            <a:chExt cx="1383340" cy="1137033"/>
          </a:xfrm>
        </p:grpSpPr>
        <p:sp>
          <p:nvSpPr>
            <p:cNvPr id="71" name="Rectangle 70"/>
            <p:cNvSpPr/>
            <p:nvPr/>
          </p:nvSpPr>
          <p:spPr>
            <a:xfrm>
              <a:off x="7911816" y="5054303"/>
              <a:ext cx="398859" cy="349520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24398" y="5431438"/>
              <a:ext cx="398859" cy="349520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925890" y="5816977"/>
              <a:ext cx="398859" cy="349520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82990" y="502946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297953" y="543492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38553" y="584038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8635818" y="4910894"/>
            <a:ext cx="879878" cy="1859"/>
          </a:xfrm>
          <a:prstGeom prst="straightConnector1">
            <a:avLst/>
          </a:prstGeom>
          <a:ln w="38100">
            <a:solidFill>
              <a:srgbClr val="1D6FA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480542" y="4414430"/>
            <a:ext cx="130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mod 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70749" y="5623010"/>
            <a:ext cx="255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This step just scrambles stuff up.  No collisions here!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3992640" y="4959365"/>
            <a:ext cx="572688" cy="6702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847824" y="5645070"/>
            <a:ext cx="21516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This step is the one where two different elements might collide.</a:t>
            </a:r>
          </a:p>
        </p:txBody>
      </p:sp>
      <p:cxnSp>
        <p:nvCxnSpPr>
          <p:cNvPr id="86" name="Straight Arrow Connector 85"/>
          <p:cNvCxnSpPr>
            <a:cxnSpLocks/>
            <a:stCxn id="85" idx="0"/>
          </p:cNvCxnSpPr>
          <p:nvPr/>
        </p:nvCxnSpPr>
        <p:spPr>
          <a:xfrm flipH="1" flipV="1">
            <a:off x="8872951" y="5014097"/>
            <a:ext cx="50703" cy="630973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reeform 88"/>
          <p:cNvSpPr/>
          <p:nvPr/>
        </p:nvSpPr>
        <p:spPr>
          <a:xfrm rot="20855154">
            <a:off x="6558963" y="4014139"/>
            <a:ext cx="3319699" cy="1832373"/>
          </a:xfrm>
          <a:custGeom>
            <a:avLst/>
            <a:gdLst>
              <a:gd name="connsiteX0" fmla="*/ 1353 w 2055236"/>
              <a:gd name="connsiteY0" fmla="*/ 833567 h 1832373"/>
              <a:gd name="connsiteX1" fmla="*/ 85759 w 2055236"/>
              <a:gd name="connsiteY1" fmla="*/ 256792 h 1832373"/>
              <a:gd name="connsiteX2" fmla="*/ 549993 w 2055236"/>
              <a:gd name="connsiteY2" fmla="*/ 3573 h 1832373"/>
              <a:gd name="connsiteX3" fmla="*/ 1211174 w 2055236"/>
              <a:gd name="connsiteY3" fmla="*/ 425604 h 1832373"/>
              <a:gd name="connsiteX4" fmla="*/ 1394054 w 2055236"/>
              <a:gd name="connsiteY4" fmla="*/ 1522884 h 1832373"/>
              <a:gd name="connsiteX5" fmla="*/ 2055236 w 2055236"/>
              <a:gd name="connsiteY5" fmla="*/ 1832373 h 183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5236" h="1832373">
                <a:moveTo>
                  <a:pt x="1353" y="833567"/>
                </a:moveTo>
                <a:cubicBezTo>
                  <a:pt x="-2164" y="614345"/>
                  <a:pt x="-5681" y="395124"/>
                  <a:pt x="85759" y="256792"/>
                </a:cubicBezTo>
                <a:cubicBezTo>
                  <a:pt x="177199" y="118460"/>
                  <a:pt x="362424" y="-24562"/>
                  <a:pt x="549993" y="3573"/>
                </a:cubicBezTo>
                <a:cubicBezTo>
                  <a:pt x="737562" y="31708"/>
                  <a:pt x="1070497" y="172386"/>
                  <a:pt x="1211174" y="425604"/>
                </a:cubicBezTo>
                <a:cubicBezTo>
                  <a:pt x="1351851" y="678822"/>
                  <a:pt x="1253377" y="1288423"/>
                  <a:pt x="1394054" y="1522884"/>
                </a:cubicBezTo>
                <a:cubicBezTo>
                  <a:pt x="1534731" y="1757345"/>
                  <a:pt x="2055236" y="1832373"/>
                  <a:pt x="2055236" y="1832373"/>
                </a:cubicBezTo>
              </a:path>
            </a:pathLst>
          </a:custGeom>
          <a:noFill/>
          <a:ln w="25400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0" name="Freeform 89"/>
          <p:cNvSpPr/>
          <p:nvPr/>
        </p:nvSpPr>
        <p:spPr>
          <a:xfrm>
            <a:off x="5827366" y="3402581"/>
            <a:ext cx="4095047" cy="2346995"/>
          </a:xfrm>
          <a:custGeom>
            <a:avLst/>
            <a:gdLst>
              <a:gd name="connsiteX0" fmla="*/ 235 w 2659029"/>
              <a:gd name="connsiteY0" fmla="*/ 731589 h 2913400"/>
              <a:gd name="connsiteX1" fmla="*/ 112777 w 2659029"/>
              <a:gd name="connsiteY1" fmla="*/ 351761 h 2913400"/>
              <a:gd name="connsiteX2" fmla="*/ 689552 w 2659029"/>
              <a:gd name="connsiteY2" fmla="*/ 69 h 2913400"/>
              <a:gd name="connsiteX3" fmla="*/ 1167854 w 2659029"/>
              <a:gd name="connsiteY3" fmla="*/ 379896 h 2913400"/>
              <a:gd name="connsiteX4" fmla="*/ 1336666 w 2659029"/>
              <a:gd name="connsiteY4" fmla="*/ 1294296 h 2913400"/>
              <a:gd name="connsiteX5" fmla="*/ 1885306 w 2659029"/>
              <a:gd name="connsiteY5" fmla="*/ 2743269 h 2913400"/>
              <a:gd name="connsiteX6" fmla="*/ 2659029 w 2659029"/>
              <a:gd name="connsiteY6" fmla="*/ 2827675 h 29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9029" h="2913400">
                <a:moveTo>
                  <a:pt x="235" y="731589"/>
                </a:moveTo>
                <a:cubicBezTo>
                  <a:pt x="-937" y="602635"/>
                  <a:pt x="-2109" y="473681"/>
                  <a:pt x="112777" y="351761"/>
                </a:cubicBezTo>
                <a:cubicBezTo>
                  <a:pt x="227663" y="229841"/>
                  <a:pt x="513706" y="-4620"/>
                  <a:pt x="689552" y="69"/>
                </a:cubicBezTo>
                <a:cubicBezTo>
                  <a:pt x="865398" y="4758"/>
                  <a:pt x="1060002" y="164192"/>
                  <a:pt x="1167854" y="379896"/>
                </a:cubicBezTo>
                <a:cubicBezTo>
                  <a:pt x="1275706" y="595600"/>
                  <a:pt x="1217091" y="900401"/>
                  <a:pt x="1336666" y="1294296"/>
                </a:cubicBezTo>
                <a:cubicBezTo>
                  <a:pt x="1456241" y="1688191"/>
                  <a:pt x="1664912" y="2487706"/>
                  <a:pt x="1885306" y="2743269"/>
                </a:cubicBezTo>
                <a:cubicBezTo>
                  <a:pt x="2105700" y="2998832"/>
                  <a:pt x="2382364" y="2913253"/>
                  <a:pt x="2659029" y="2827675"/>
                </a:cubicBezTo>
              </a:path>
            </a:pathLst>
          </a:custGeom>
          <a:noFill/>
          <a:ln w="31750">
            <a:solidFill>
              <a:srgbClr val="CF6E6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335" y="5264367"/>
            <a:ext cx="854311" cy="85431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84EE4D1-14CF-F245-B0BC-057E09C03988}"/>
              </a:ext>
            </a:extLst>
          </p:cNvPr>
          <p:cNvSpPr/>
          <p:nvPr/>
        </p:nvSpPr>
        <p:spPr>
          <a:xfrm>
            <a:off x="3461289" y="3514033"/>
            <a:ext cx="3006671" cy="1701083"/>
          </a:xfrm>
          <a:custGeom>
            <a:avLst/>
            <a:gdLst>
              <a:gd name="connsiteX0" fmla="*/ 0 w 3006671"/>
              <a:gd name="connsiteY0" fmla="*/ 166751 h 1701083"/>
              <a:gd name="connsiteX1" fmla="*/ 573437 w 3006671"/>
              <a:gd name="connsiteY1" fmla="*/ 73761 h 1701083"/>
              <a:gd name="connsiteX2" fmla="*/ 2340244 w 3006671"/>
              <a:gd name="connsiteY2" fmla="*/ 1112148 h 1701083"/>
              <a:gd name="connsiteX3" fmla="*/ 3006671 w 3006671"/>
              <a:gd name="connsiteY3" fmla="*/ 1701083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671" h="1701083">
                <a:moveTo>
                  <a:pt x="0" y="166751"/>
                </a:moveTo>
                <a:cubicBezTo>
                  <a:pt x="91698" y="41473"/>
                  <a:pt x="183396" y="-83805"/>
                  <a:pt x="573437" y="73761"/>
                </a:cubicBezTo>
                <a:cubicBezTo>
                  <a:pt x="963478" y="231327"/>
                  <a:pt x="1934705" y="840928"/>
                  <a:pt x="2340244" y="1112148"/>
                </a:cubicBezTo>
                <a:cubicBezTo>
                  <a:pt x="2745783" y="1383368"/>
                  <a:pt x="2876227" y="1542225"/>
                  <a:pt x="3006671" y="1701083"/>
                </a:cubicBezTo>
              </a:path>
            </a:pathLst>
          </a:custGeom>
          <a:noFill/>
          <a:ln w="31750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BE44D29-1F80-FE40-AB5D-0FB80B3107C6}"/>
              </a:ext>
            </a:extLst>
          </p:cNvPr>
          <p:cNvSpPr/>
          <p:nvPr/>
        </p:nvSpPr>
        <p:spPr>
          <a:xfrm>
            <a:off x="3957235" y="3570722"/>
            <a:ext cx="1689315" cy="993465"/>
          </a:xfrm>
          <a:custGeom>
            <a:avLst/>
            <a:gdLst>
              <a:gd name="connsiteX0" fmla="*/ 0 w 1689315"/>
              <a:gd name="connsiteY0" fmla="*/ 993465 h 993465"/>
              <a:gd name="connsiteX1" fmla="*/ 325464 w 1689315"/>
              <a:gd name="connsiteY1" fmla="*/ 373533 h 993465"/>
              <a:gd name="connsiteX2" fmla="*/ 883403 w 1689315"/>
              <a:gd name="connsiteY2" fmla="*/ 1574 h 993465"/>
              <a:gd name="connsiteX3" fmla="*/ 1689315 w 1689315"/>
              <a:gd name="connsiteY3" fmla="*/ 265045 h 99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315" h="993465">
                <a:moveTo>
                  <a:pt x="0" y="993465"/>
                </a:moveTo>
                <a:cubicBezTo>
                  <a:pt x="89115" y="766156"/>
                  <a:pt x="178230" y="538848"/>
                  <a:pt x="325464" y="373533"/>
                </a:cubicBezTo>
                <a:cubicBezTo>
                  <a:pt x="472698" y="208218"/>
                  <a:pt x="656095" y="19655"/>
                  <a:pt x="883403" y="1574"/>
                </a:cubicBezTo>
                <a:cubicBezTo>
                  <a:pt x="1110711" y="-16507"/>
                  <a:pt x="1400013" y="124269"/>
                  <a:pt x="1689315" y="265045"/>
                </a:cubicBezTo>
              </a:path>
            </a:pathLst>
          </a:custGeom>
          <a:noFill/>
          <a:ln w="31750">
            <a:solidFill>
              <a:srgbClr val="CF6E6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  <p:bldP spid="18" grpId="0" animBg="1"/>
      <p:bldP spid="19" grpId="0" animBg="1"/>
      <p:bldP spid="58" grpId="0"/>
      <p:bldP spid="61" grpId="0" animBg="1"/>
      <p:bldP spid="62" grpId="0" animBg="1"/>
      <p:bldP spid="63" grpId="0" animBg="1"/>
      <p:bldP spid="64" grpId="0" animBg="1"/>
      <p:bldP spid="65" grpId="0" animBg="1"/>
      <p:bldP spid="70" grpId="0"/>
      <p:bldP spid="79" grpId="0"/>
      <p:bldP spid="81" grpId="0"/>
      <p:bldP spid="85" grpId="0" animBg="1"/>
      <p:bldP spid="89" grpId="0" animBg="1"/>
      <p:bldP spid="90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 takes O(log M) bits to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need to store two numbers: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 is in {1,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,p-1}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 is in {0,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,p-1}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So about 2log(p) bits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By our choice of p (close to M), that’s O(log(M)) bits.</a:t>
            </a:r>
          </a:p>
          <a:p>
            <a:r>
              <a:rPr lang="en-US" dirty="0"/>
              <a:t>Also, given a and b, h is fast to evaluate!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 takes time O(1) to compute h(x).</a:t>
            </a:r>
          </a:p>
          <a:p>
            <a:r>
              <a:rPr lang="en-US" dirty="0"/>
              <a:t>Compare: direct addressing was M bits!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Twitter example: 2log(M) =2*280 log(128) = </a:t>
            </a:r>
            <a:r>
              <a:rPr lang="en-US" b="1" dirty="0">
                <a:solidFill>
                  <a:schemeClr val="accent1"/>
                </a:solidFill>
              </a:rPr>
              <a:t>3920</a:t>
            </a:r>
            <a:r>
              <a:rPr lang="en-US" dirty="0">
                <a:solidFill>
                  <a:schemeClr val="accent1"/>
                </a:solidFill>
              </a:rPr>
              <a:t> vs M = </a:t>
            </a:r>
            <a:r>
              <a:rPr lang="en-US" b="1" dirty="0">
                <a:solidFill>
                  <a:schemeClr val="accent1"/>
                </a:solidFill>
              </a:rPr>
              <a:t>128</a:t>
            </a:r>
            <a:r>
              <a:rPr lang="en-US" b="1" baseline="30000" dirty="0">
                <a:solidFill>
                  <a:schemeClr val="accent1"/>
                </a:solidFill>
              </a:rPr>
              <a:t>280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87B32DC-E070-DE7F-38CC-AE2E8AE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3833" y="1141342"/>
            <a:ext cx="191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1,2,3,4,5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7426859" y="1178948"/>
            <a:ext cx="960330" cy="1236003"/>
            <a:chOff x="628650" y="4603505"/>
            <a:chExt cx="1602601" cy="1833560"/>
          </a:xfrm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Cloud 15"/>
          <p:cNvSpPr/>
          <p:nvPr/>
        </p:nvSpPr>
        <p:spPr>
          <a:xfrm>
            <a:off x="8540501" y="1151472"/>
            <a:ext cx="2364043" cy="1099315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47123" y="1413077"/>
            <a:ext cx="152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2, b = 1</a:t>
            </a:r>
          </a:p>
        </p:txBody>
      </p:sp>
      <p:sp>
        <p:nvSpPr>
          <p:cNvPr id="18" name="Oval 17"/>
          <p:cNvSpPr/>
          <p:nvPr/>
        </p:nvSpPr>
        <p:spPr>
          <a:xfrm>
            <a:off x="8261767" y="1302456"/>
            <a:ext cx="278735" cy="30145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18006" y="1277719"/>
            <a:ext cx="180898" cy="17546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2299" y="6153506"/>
            <a:ext cx="86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9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actually a little complicated.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Find the proof if you are curious.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You are NOT RESPONSIBLE for the proof in this class.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you should know that a universal hash family of size O(M</a:t>
            </a:r>
            <a:r>
              <a:rPr lang="en-US" baseline="30000" dirty="0">
                <a:solidFill>
                  <a:schemeClr val="accent1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 exists.</a:t>
            </a:r>
          </a:p>
          <a:p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2770981-8F9C-0830-320B-C18F077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42535-C270-DB49-BC1E-C47C54BB4E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037" y="5045213"/>
            <a:ext cx="1173807" cy="159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6850E-0DC8-544D-A2F8-FBA3B6F0E1D4}"/>
              </a:ext>
            </a:extLst>
          </p:cNvPr>
          <p:cNvSpPr txBox="1"/>
          <p:nvPr/>
        </p:nvSpPr>
        <p:spPr>
          <a:xfrm>
            <a:off x="7072394" y="4654580"/>
            <a:ext cx="260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prove that this is a universal hash family!</a:t>
            </a:r>
          </a:p>
        </p:txBody>
      </p:sp>
    </p:spTree>
    <p:extLst>
      <p:ext uri="{BB962C8B-B14F-4D97-AF65-F5344CB8AC3E}">
        <p14:creationId xmlns:p14="http://schemas.microsoft.com/office/powerpoint/2010/main" val="18422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13" y="1731591"/>
            <a:ext cx="7051957" cy="4631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let’s check that it </a:t>
            </a:r>
            <a:r>
              <a:rPr lang="en-US" b="1" dirty="0"/>
              <a:t>does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Check out the Python notebook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C437E0F-892F-A0EB-7590-D81D3E51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869388" y="1925547"/>
            <a:ext cx="5416065" cy="4479692"/>
            <a:chOff x="2037468" y="2280134"/>
            <a:chExt cx="5416065" cy="4479692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560319" y="2335239"/>
              <a:ext cx="0" cy="372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037468" y="2296551"/>
              <a:ext cx="0" cy="3766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090200" y="2296550"/>
              <a:ext cx="0" cy="376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664632" y="2280134"/>
              <a:ext cx="0" cy="37830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10929" y="2305922"/>
              <a:ext cx="0" cy="3757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43155" y="2368016"/>
              <a:ext cx="0" cy="3695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289453" y="2940148"/>
              <a:ext cx="0" cy="3123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835746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332806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79101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453533" y="2912013"/>
              <a:ext cx="0" cy="3151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321812" y="6390494"/>
              <a:ext cx="4842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Empirical probability of collision out of 100 trials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6200000">
                <a:off x="812772" y="3402439"/>
                <a:ext cx="3520079" cy="7702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Number of pairs of (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2000" dirty="0">
                    <a:solidFill>
                      <a:srgbClr val="0070C0"/>
                    </a:solidFill>
                  </a:rPr>
                  <a:t>). </a:t>
                </a:r>
              </a:p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(Out of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200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charset="0"/>
                      </a:rPr>
                      <m:t>= 19900 </m:t>
                    </m:r>
                    <m:r>
                      <a:rPr lang="en-US" sz="2000" dirty="0">
                        <a:solidFill>
                          <a:srgbClr val="0070C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pairs)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2772" y="3402439"/>
                <a:ext cx="3520079" cy="770211"/>
              </a:xfrm>
              <a:prstGeom prst="rect">
                <a:avLst/>
              </a:prstGeom>
              <a:blipFill>
                <a:blip r:embed="rId3"/>
                <a:stretch>
                  <a:fillRect l="-4762" t="-1040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8992052" y="1457085"/>
            <a:ext cx="16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M=200, n=10</a:t>
            </a:r>
          </a:p>
        </p:txBody>
      </p:sp>
    </p:spTree>
    <p:extLst>
      <p:ext uri="{BB962C8B-B14F-4D97-AF65-F5344CB8AC3E}">
        <p14:creationId xmlns:p14="http://schemas.microsoft.com/office/powerpoint/2010/main" val="20798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 flipH="1">
            <a:off x="8803880" y="275793"/>
            <a:ext cx="1611097" cy="2021122"/>
            <a:chOff x="628650" y="4603505"/>
            <a:chExt cx="1602601" cy="1833560"/>
          </a:xfrm>
        </p:grpSpPr>
        <p:sp>
          <p:nvSpPr>
            <p:cNvPr id="32" name="Freeform 31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So the whole scheme will be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93155BFB-EB3B-2E2C-52BF-8213B879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0610" y="1364567"/>
            <a:ext cx="4141309" cy="52846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66940" y="3515027"/>
            <a:ext cx="1715231" cy="2969892"/>
            <a:chOff x="5336275" y="3575713"/>
            <a:chExt cx="1798064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rgbClr val="1D6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123802"/>
              <a:ext cx="2118569" cy="38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5993212" y="4408039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6122" y="4430614"/>
            <a:ext cx="92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030A0"/>
                </a:solidFill>
              </a:rPr>
              <a:t>h</a:t>
            </a:r>
            <a:r>
              <a:rPr lang="en-US" sz="2800" baseline="-25000" dirty="0" err="1">
                <a:solidFill>
                  <a:srgbClr val="7030A0"/>
                </a:solidFill>
              </a:rPr>
              <a:t>a,b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582" y="1055894"/>
            <a:ext cx="887203" cy="553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891291">
            <a:off x="2906686" y="4529131"/>
            <a:ext cx="800409" cy="805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67239">
            <a:off x="2311924" y="3656560"/>
            <a:ext cx="753200" cy="739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504244">
            <a:off x="4489185" y="4548513"/>
            <a:ext cx="688934" cy="825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06252" y="5295348"/>
            <a:ext cx="531865" cy="586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761641" y="5604277"/>
            <a:ext cx="440544" cy="14813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666699" y="3803816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0233" y="6101956"/>
            <a:ext cx="1863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Universe U</a:t>
            </a:r>
          </a:p>
        </p:txBody>
      </p:sp>
      <p:sp>
        <p:nvSpPr>
          <p:cNvPr id="34" name="Rectangle 33"/>
          <p:cNvSpPr/>
          <p:nvPr/>
        </p:nvSpPr>
        <p:spPr>
          <a:xfrm rot="20442145">
            <a:off x="3731025" y="2709366"/>
            <a:ext cx="762625" cy="546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u</a:t>
            </a:r>
            <a:r>
              <a:rPr lang="en-US" sz="3200" baseline="-250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1528" y="1378012"/>
            <a:ext cx="289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 and b at random and form the function </a:t>
            </a:r>
            <a:r>
              <a:rPr lang="en-US" dirty="0" err="1"/>
              <a:t>h</a:t>
            </a:r>
            <a:r>
              <a:rPr lang="en-US" baseline="-25000" dirty="0" err="1"/>
              <a:t>a,b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66940" y="2419643"/>
            <a:ext cx="304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We can store h in space O(log(M)) since we just need to store a and b.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04281" y="3777643"/>
            <a:ext cx="134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Probably these buckets will be pretty balanced.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232" y="4356441"/>
            <a:ext cx="2874878" cy="2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 animBg="1"/>
      <p:bldP spid="17" grpId="0" animBg="1"/>
      <p:bldP spid="18" grpId="0" animBg="1"/>
      <p:bldP spid="20" grpId="0" animBg="1"/>
      <p:bldP spid="24" grpId="0" animBg="1"/>
      <p:bldP spid="22" grpId="0"/>
      <p:bldP spid="34" grpId="0" animBg="1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 to get O(1)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899810"/>
            <a:ext cx="10515600" cy="4680000"/>
          </a:xfrm>
        </p:spPr>
        <p:txBody>
          <a:bodyPr/>
          <a:lstStyle/>
          <a:p>
            <a:r>
              <a:rPr lang="en-US" dirty="0"/>
              <a:t>Say all keys are in the set {1,2,3,4,5,6,7,8,9}. </a:t>
            </a:r>
          </a:p>
          <a:p>
            <a:r>
              <a:rPr lang="en-US" dirty="0">
                <a:solidFill>
                  <a:srgbClr val="1D6FA9"/>
                </a:solidFill>
              </a:rPr>
              <a:t>INSERT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: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69A235E-2B1A-BAD4-A009-C708401C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50502" y="142927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4740" y="142481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00953" y="142481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2059" y="1423518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09489" y="4698142"/>
            <a:ext cx="630924" cy="1105465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998033" y="4698143"/>
            <a:ext cx="630924" cy="1105465"/>
            <a:chOff x="628650" y="3152633"/>
            <a:chExt cx="889379" cy="21154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998478" y="4698144"/>
            <a:ext cx="630924" cy="1105465"/>
            <a:chOff x="628650" y="3152633"/>
            <a:chExt cx="889379" cy="211540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987023" y="4698145"/>
            <a:ext cx="630924" cy="1105465"/>
            <a:chOff x="628650" y="3152633"/>
            <a:chExt cx="889379" cy="211540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933409" y="4698145"/>
            <a:ext cx="630924" cy="1105465"/>
            <a:chOff x="628650" y="3152633"/>
            <a:chExt cx="889379" cy="2115403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8834873" y="4698145"/>
            <a:ext cx="630924" cy="1105465"/>
            <a:chOff x="628650" y="3152633"/>
            <a:chExt cx="889379" cy="2115403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9685400" y="4698145"/>
            <a:ext cx="630924" cy="1105465"/>
            <a:chOff x="628650" y="3152633"/>
            <a:chExt cx="889379" cy="21154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107580" y="4698143"/>
            <a:ext cx="630924" cy="1105465"/>
            <a:chOff x="628650" y="3152633"/>
            <a:chExt cx="889379" cy="211540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108025" y="4698144"/>
            <a:ext cx="630924" cy="1105465"/>
            <a:chOff x="628650" y="3152633"/>
            <a:chExt cx="889379" cy="2115403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5125587" y="5908818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126031" y="5908818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26475" y="590575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59217" y="5875398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991959" y="587233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806168" y="5841978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737136" y="5101427"/>
            <a:ext cx="546901" cy="64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038758" y="5101426"/>
            <a:ext cx="535272" cy="651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61224" y="5101426"/>
            <a:ext cx="535568" cy="682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050214" y="5101426"/>
            <a:ext cx="530679" cy="65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238368" y="589531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238812" y="589531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40276" y="589378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847712" y="2320069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5072" y="3276837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787795" y="3276836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362734" y="4165882"/>
            <a:ext cx="0" cy="750627"/>
          </a:xfrm>
          <a:prstGeom prst="straightConnector1">
            <a:avLst/>
          </a:prstGeom>
          <a:ln w="76200">
            <a:solidFill>
              <a:srgbClr val="CF6E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07684" y="4124938"/>
            <a:ext cx="161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3 is here.</a:t>
            </a:r>
          </a:p>
        </p:txBody>
      </p:sp>
      <p:sp>
        <p:nvSpPr>
          <p:cNvPr id="77" name="TextBox 76"/>
          <p:cNvSpPr txBox="1"/>
          <p:nvPr/>
        </p:nvSpPr>
        <p:spPr>
          <a:xfrm rot="2030683">
            <a:off x="2800508" y="3992445"/>
            <a:ext cx="127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2 isn’t in the data structure.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552434" y="1182148"/>
            <a:ext cx="196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1D6FA9"/>
                </a:solidFill>
              </a:rPr>
              <a:t>This is called “direct addressing”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DA2859-22A7-CA4B-9C5F-D739154CB1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095" y="2878489"/>
            <a:ext cx="1173807" cy="159875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315BD86-53AA-9F42-8251-85C2F308C738}"/>
              </a:ext>
            </a:extLst>
          </p:cNvPr>
          <p:cNvSpPr txBox="1"/>
          <p:nvPr/>
        </p:nvSpPr>
        <p:spPr>
          <a:xfrm>
            <a:off x="7117452" y="2487855"/>
            <a:ext cx="2603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we delegating to hardware/memory? What are the assumptions behind our model of computation?</a:t>
            </a:r>
          </a:p>
        </p:txBody>
      </p:sp>
    </p:spTree>
    <p:extLst>
      <p:ext uri="{BB962C8B-B14F-4D97-AF65-F5344CB8AC3E}">
        <p14:creationId xmlns:p14="http://schemas.microsoft.com/office/powerpoint/2010/main" val="29103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05 -0.53379 L -3.75E-6 -2.22222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96" y="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77 -0.53009 L 1.25E-6 -3.7037E-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2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 -0.53241 L 1.875E-6 1.48148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94 -0.52894 L 1.25E-6 0.00347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5" grpId="0" animBg="1"/>
      <p:bldP spid="55" grpId="1" animBg="1"/>
      <p:bldP spid="55" grpId="2" animBg="1"/>
      <p:bldP spid="56" grpId="0" animBg="1"/>
      <p:bldP spid="56" grpId="1" animBg="1"/>
      <p:bldP spid="57" grpId="0" animBg="1"/>
      <p:bldP spid="57" grpId="1" animBg="1"/>
      <p:bldP spid="68" grpId="0"/>
      <p:bldP spid="69" grpId="0"/>
      <p:bldP spid="70" grpId="0"/>
      <p:bldP spid="71" grpId="0" animBg="1"/>
      <p:bldP spid="72" grpId="0" animBg="1"/>
      <p:bldP spid="73" grpId="0" animBg="1"/>
      <p:bldP spid="76" grpId="0"/>
      <p:bldP spid="77" grpId="0"/>
      <p:bldP spid="6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chemeClr val="accent1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like self-balancing binary trees</a:t>
            </a:r>
            <a:endParaRPr lang="en-US" sz="1500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74C9E24-908C-0346-CCCA-BE22ACB3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0498236">
            <a:off x="8107681" y="5309831"/>
            <a:ext cx="1153551" cy="57677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86578" y="494188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60461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5451073" y="2524827"/>
            <a:ext cx="5008099" cy="344209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Want O(1) </a:t>
            </a:r>
            <a:r>
              <a:rPr lang="en-US" dirty="0">
                <a:solidFill>
                  <a:schemeClr val="accent1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are interested in putting nodes with keys into a data structure that supports fast </a:t>
            </a:r>
            <a:r>
              <a:rPr lang="en-US" dirty="0">
                <a:solidFill>
                  <a:schemeClr val="accent1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INSERT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DELETE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5691B0F-B466-041A-B1F6-9C9991CC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71907" y="3268894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5115" y="5606897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7" name="Rectangle 6"/>
          <p:cNvSpPr/>
          <p:nvPr/>
        </p:nvSpPr>
        <p:spPr>
          <a:xfrm rot="19973546">
            <a:off x="8725940" y="2909611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92545">
            <a:off x="8334903" y="4100542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600793">
            <a:off x="6934899" y="4437896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3826" y="265293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83826" y="3633351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83826" y="4704394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44342" y="5063677"/>
            <a:ext cx="1578540" cy="1092563"/>
            <a:chOff x="4375953" y="5633742"/>
            <a:chExt cx="1578540" cy="1092563"/>
          </a:xfrm>
        </p:grpSpPr>
        <p:sp>
          <p:nvSpPr>
            <p:cNvPr id="13" name="Triangle 12"/>
            <p:cNvSpPr/>
            <p:nvPr/>
          </p:nvSpPr>
          <p:spPr>
            <a:xfrm>
              <a:off x="5476191" y="5633742"/>
              <a:ext cx="478302" cy="912553"/>
            </a:xfrm>
            <a:prstGeom prst="triangle">
              <a:avLst/>
            </a:prstGeom>
            <a:solidFill>
              <a:srgbClr val="CF6E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5953" y="6356973"/>
              <a:ext cx="133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F6E6C"/>
                  </a:solidFill>
                </a:rPr>
                <a:t>HERE IT 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31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studied this game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DE2A47D-B667-6C5F-3273-076909F5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64" y="3727810"/>
            <a:ext cx="2874878" cy="24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041" y="2892976"/>
            <a:ext cx="727270" cy="60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0267" y="2909424"/>
            <a:ext cx="681268" cy="594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56491" y="2890218"/>
            <a:ext cx="665268" cy="606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5699" y="2890218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281" y="1020552"/>
                <a:ext cx="634789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400" dirty="0"/>
                  <a:t>An adversary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a:rPr lang="en-US" sz="2400" i="1"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any sequence of L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1" y="1020552"/>
                <a:ext cx="6347894" cy="1569660"/>
              </a:xfrm>
              <a:prstGeom prst="rect">
                <a:avLst/>
              </a:prstGeom>
              <a:blipFill>
                <a:blip r:embed="rId3"/>
                <a:stretch>
                  <a:fillRect l="-1536" t="-3488" r="-576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3814" y="2425430"/>
            <a:ext cx="1686025" cy="1052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55231" y="1902662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96252" y="1020552"/>
                <a:ext cx="40219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You, the algorithm, choose a </a:t>
                </a:r>
                <a:r>
                  <a:rPr lang="en-US" sz="2400" b="1" dirty="0"/>
                  <a:t>random</a:t>
                </a:r>
                <a:r>
                  <a:rPr lang="en-US" sz="2400" dirty="0"/>
                  <a:t> hash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:</m:t>
                    </m:r>
                    <m:r>
                      <a:rPr lang="en-US" sz="2400" i="1"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i="1">
                        <a:latin typeface="Cambria Math" charset="0"/>
                      </a:rPr>
                      <m:t>{</m:t>
                    </m:r>
                    <m:r>
                      <a:rPr lang="en-US" sz="2400" i="1">
                        <a:latin typeface="Cambria Math" charset="0"/>
                      </a:rPr>
                      <m:t>1,…,</m:t>
                    </m:r>
                    <m:r>
                      <a:rPr lang="en-US" sz="2400" i="1">
                        <a:latin typeface="Cambria Math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52" y="1020552"/>
                <a:ext cx="4021935" cy="1200329"/>
              </a:xfrm>
              <a:prstGeom prst="rect">
                <a:avLst/>
              </a:prstGeom>
              <a:blipFill>
                <a:blip r:embed="rId6"/>
                <a:stretch>
                  <a:fillRect l="-2424" t="-4569" r="-1970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396252" y="2918449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5366" y="363558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5366" y="418147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5366" y="474669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5366" y="586448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419833" y="3868848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639895" y="6037778"/>
            <a:ext cx="494308" cy="5721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419833" y="496294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419833" y="6054764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93040" y="4719735"/>
            <a:ext cx="661821" cy="49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654860" y="4962944"/>
            <a:ext cx="494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17000" y="4086295"/>
            <a:ext cx="613899" cy="52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17000" y="5824033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6749426" y="544257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654860" y="4379653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443793" y="4394287"/>
            <a:ext cx="57320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993039" y="3528206"/>
            <a:ext cx="609806" cy="48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588432" y="3754398"/>
            <a:ext cx="501036" cy="146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02391" y="2890217"/>
            <a:ext cx="719857" cy="594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100436" y="5791470"/>
            <a:ext cx="554787" cy="49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8626807" y="6067541"/>
            <a:ext cx="473629" cy="13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99612" y="3560515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3224333" y="4786662"/>
            <a:ext cx="2639065" cy="21784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4208080" y="5596831"/>
            <a:ext cx="419874" cy="319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690946" y="4973063"/>
            <a:ext cx="351925" cy="413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3534700" y="5335662"/>
            <a:ext cx="476562" cy="414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0267" y="3685161"/>
            <a:ext cx="355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INSERT 13, INSERT 22, INSERT 43, INSERT 92, INSERT 7, SEARCH 43, DELETE 92, SEARCH 7, INSERT 92</a:t>
            </a:r>
          </a:p>
        </p:txBody>
      </p:sp>
    </p:spTree>
    <p:extLst>
      <p:ext uri="{BB962C8B-B14F-4D97-AF65-F5344CB8AC3E}">
        <p14:creationId xmlns:p14="http://schemas.microsoft.com/office/powerpoint/2010/main" val="19253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5" grpId="0"/>
      <p:bldP spid="17" grpId="0"/>
      <p:bldP spid="18" grpId="0"/>
      <p:bldP spid="19" grpId="0"/>
      <p:bldP spid="20" grpId="0"/>
      <p:bldP spid="25" grpId="0" animBg="1"/>
      <p:bldP spid="27" grpId="0" animBg="1"/>
      <p:bldP spid="29" grpId="0" animBg="1"/>
      <p:bldP spid="30" grpId="0"/>
      <p:bldP spid="36" grpId="0" animBg="1"/>
      <p:bldP spid="40" grpId="0" animBg="1"/>
      <p:bldP spid="41" grpId="0" animBg="1"/>
      <p:bldP spid="56" grpId="0" animBg="1"/>
      <p:bldP spid="56" grpId="1" animBg="1"/>
      <p:bldP spid="57" grpId="0" animBg="1"/>
      <p:bldP spid="58" grpId="0" animBg="1"/>
      <p:bldP spid="59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Uniformly random </a:t>
            </a:r>
            <a:r>
              <a:rPr lang="en-US"/>
              <a:t>h was </a:t>
            </a:r>
            <a:r>
              <a:rPr lang="en-US" dirty="0"/>
              <a:t>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If we choose h uniformly at random,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   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 That was enough to ensure that all INSERT/DELETE/SEARCH operations took O(1) time in expectation, even on adversarial inputs.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4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325024-2E67-6630-ED97-88031212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6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Uniformly random h was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we actually want to implement this, we have to store the hash function h.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B80CC96-B381-C17A-E65F-B7E26D16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 rot="178816">
            <a:off x="4600397" y="2113867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rgbClr val="1D6F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567443">
            <a:off x="6249956" y="3254934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662246" y="2693088"/>
            <a:ext cx="4571831" cy="1404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That takes a lot of space!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may as well have just initialized a bucket for every single item in U.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62245" y="5095150"/>
            <a:ext cx="4571831" cy="140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Instead, we chose a function randomly from a smaller set.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34075" y="5048002"/>
            <a:ext cx="675248" cy="749469"/>
            <a:chOff x="628650" y="4603505"/>
            <a:chExt cx="1602601" cy="1833560"/>
          </a:xfrm>
        </p:grpSpPr>
        <p:sp>
          <p:nvSpPr>
            <p:cNvPr id="14" name="Freeform 13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060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 build="p"/>
      <p:bldP spid="1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Hash Families </a:t>
            </a:r>
            <a:endParaRPr lang="en-US" sz="36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5250FFD-026D-EBC9-F04F-6809E94C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37728" y="1544892"/>
                <a:ext cx="7516544" cy="16855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we choose h uniformly at random in H,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   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8" y="1544892"/>
                <a:ext cx="7516544" cy="1685558"/>
              </a:xfrm>
              <a:prstGeom prst="rect">
                <a:avLst/>
              </a:prstGeom>
              <a:blipFill>
                <a:blip r:embed="rId2"/>
                <a:stretch>
                  <a:fillRect l="-1375" t="-53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544972" y="3246008"/>
            <a:ext cx="3123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was all we needed to make sure that the buckets were balanced in expectation!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37728" y="4169338"/>
            <a:ext cx="8330272" cy="2564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gave an example of a really small universal hash family, of size O(M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That means we need only O(log M) bits to store it.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9854272" y="5443054"/>
            <a:ext cx="703514" cy="749469"/>
            <a:chOff x="628650" y="4603505"/>
            <a:chExt cx="1602601" cy="1833560"/>
          </a:xfrm>
        </p:grpSpPr>
        <p:sp>
          <p:nvSpPr>
            <p:cNvPr id="8" name="Freeform 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79600A-CA52-D84C-BFAE-707A24D39478}"/>
              </a:ext>
            </a:extLst>
          </p:cNvPr>
          <p:cNvSpPr txBox="1"/>
          <p:nvPr/>
        </p:nvSpPr>
        <p:spPr>
          <a:xfrm>
            <a:off x="1995055" y="1083844"/>
            <a:ext cx="35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is a universal hash family if:</a:t>
            </a:r>
          </a:p>
        </p:txBody>
      </p:sp>
    </p:spTree>
    <p:extLst>
      <p:ext uri="{BB962C8B-B14F-4D97-AF65-F5344CB8AC3E}">
        <p14:creationId xmlns:p14="http://schemas.microsoft.com/office/powerpoint/2010/main" val="12614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086252"/>
            <a:ext cx="10515600" cy="4680000"/>
          </a:xfrm>
        </p:spPr>
        <p:txBody>
          <a:bodyPr>
            <a:normAutofit/>
          </a:bodyPr>
          <a:lstStyle/>
          <a:p>
            <a:r>
              <a:rPr lang="en-US" dirty="0"/>
              <a:t>We can build a hash table that supports </a:t>
            </a:r>
            <a:r>
              <a:rPr lang="en-US" dirty="0">
                <a:solidFill>
                  <a:schemeClr val="accent1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in O(1) expected time</a:t>
            </a:r>
          </a:p>
          <a:p>
            <a:r>
              <a:rPr lang="en-US" dirty="0"/>
              <a:t>Requires O(n log(M)) bits of space.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O(n) buckets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O(n) items with log(M) bits per item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O(log(M)) to store the hash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2345D-F327-3185-81E1-6C51DD2F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F545-2882-B545-B39B-A50C8B7141D1}"/>
              </a:ext>
            </a:extLst>
          </p:cNvPr>
          <p:cNvSpPr txBox="1"/>
          <p:nvPr/>
        </p:nvSpPr>
        <p:spPr>
          <a:xfrm>
            <a:off x="7323300" y="843379"/>
            <a:ext cx="3642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Hashing a universe of size M into n buckets, where at most n of the items in M ever show up.</a:t>
            </a:r>
          </a:p>
        </p:txBody>
      </p:sp>
    </p:spTree>
    <p:extLst>
      <p:ext uri="{BB962C8B-B14F-4D97-AF65-F5344CB8AC3E}">
        <p14:creationId xmlns:p14="http://schemas.microsoft.com/office/powerpoint/2010/main" val="209860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79C1-228E-43A7-AD72-349D64D9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B24EB7-3EF0-462B-8E3C-833B39F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lower bounds and O(n)-time sorting</a:t>
            </a:r>
          </a:p>
        </p:txBody>
      </p:sp>
    </p:spTree>
    <p:extLst>
      <p:ext uri="{BB962C8B-B14F-4D97-AF65-F5344CB8AC3E}">
        <p14:creationId xmlns:p14="http://schemas.microsoft.com/office/powerpoint/2010/main" val="32175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Roadmap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D4BDC337-6E66-6B65-255F-EB8DE462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9820"/>
            <a:ext cx="74022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38274" y="241744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detailed schedule on the website!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D0D761-B654-3267-D140-7E4617FDE274}"/>
              </a:ext>
            </a:extLst>
          </p:cNvPr>
          <p:cNvGrpSpPr/>
          <p:nvPr/>
        </p:nvGrpSpPr>
        <p:grpSpPr>
          <a:xfrm>
            <a:off x="1825593" y="1064047"/>
            <a:ext cx="8808573" cy="5707037"/>
            <a:chOff x="1564474" y="1360931"/>
            <a:chExt cx="8808573" cy="5707037"/>
          </a:xfrm>
        </p:grpSpPr>
        <p:sp>
          <p:nvSpPr>
            <p:cNvPr id="5" name="Oval 4"/>
            <p:cNvSpPr/>
            <p:nvPr/>
          </p:nvSpPr>
          <p:spPr>
            <a:xfrm rot="20707109">
              <a:off x="2950320" y="1360931"/>
              <a:ext cx="4085497" cy="25451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2AB276-42ED-E57A-359A-A317B134B305}"/>
                </a:ext>
              </a:extLst>
            </p:cNvPr>
            <p:cNvGrpSpPr/>
            <p:nvPr/>
          </p:nvGrpSpPr>
          <p:grpSpPr>
            <a:xfrm>
              <a:off x="1564474" y="1431389"/>
              <a:ext cx="8808573" cy="5636579"/>
              <a:chOff x="1564474" y="1287293"/>
              <a:chExt cx="9383379" cy="6004395"/>
            </a:xfrm>
          </p:grpSpPr>
          <p:sp>
            <p:nvSpPr>
              <p:cNvPr id="36" name="Oval 35"/>
              <p:cNvSpPr/>
              <p:nvPr/>
            </p:nvSpPr>
            <p:spPr>
              <a:xfrm rot="15189228">
                <a:off x="8056604" y="5312108"/>
                <a:ext cx="1652582" cy="23065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2F7E84F0-87D6-046F-434C-C94F28D5F140}"/>
                  </a:ext>
                </a:extLst>
              </p:cNvPr>
              <p:cNvGrpSpPr/>
              <p:nvPr/>
            </p:nvGrpSpPr>
            <p:grpSpPr>
              <a:xfrm>
                <a:off x="1564474" y="1287293"/>
                <a:ext cx="9383379" cy="5391650"/>
                <a:chOff x="1564474" y="1287293"/>
                <a:chExt cx="9383379" cy="5391650"/>
              </a:xfrm>
            </p:grpSpPr>
            <p:sp>
              <p:nvSpPr>
                <p:cNvPr id="6" name="Oval 5"/>
                <p:cNvSpPr/>
                <p:nvPr/>
              </p:nvSpPr>
              <p:spPr>
                <a:xfrm rot="19051690">
                  <a:off x="7824845" y="1287293"/>
                  <a:ext cx="1652582" cy="2306578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 rot="15902107">
                  <a:off x="6248159" y="2255945"/>
                  <a:ext cx="2399306" cy="5150143"/>
                </a:xfrm>
                <a:prstGeom prst="ellipse">
                  <a:avLst/>
                </a:prstGeom>
                <a:solidFill>
                  <a:srgbClr val="FFE0D3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 rot="15467718">
                  <a:off x="3173493" y="2887998"/>
                  <a:ext cx="2356849" cy="4823651"/>
                </a:xfrm>
                <a:prstGeom prst="ellipse">
                  <a:avLst/>
                </a:prstGeom>
                <a:solidFill>
                  <a:srgbClr val="FFBF00">
                    <a:alpha val="22000"/>
                  </a:srgb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21439558">
                  <a:off x="5709929" y="2556480"/>
                  <a:ext cx="24733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Sorting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7695040" y="5019721"/>
                  <a:ext cx="24733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Graphs!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 rot="843160">
                  <a:off x="1886710" y="5582502"/>
                  <a:ext cx="265792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Longest, Shortest, Max and Min</a:t>
                  </a:r>
                  <a:r>
                    <a:rPr kumimoji="0" lang="mr-I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Mangal" panose="02040503050203030202" pitchFamily="18" charset="0"/>
                    </a:rPr>
                    <a:t>…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 rot="3022463">
                  <a:off x="7725712" y="2122267"/>
                  <a:ext cx="177934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 structures</a:t>
                  </a:r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2448897" y="1361247"/>
                  <a:ext cx="6878049" cy="5317695"/>
                </a:xfrm>
                <a:custGeom>
                  <a:avLst/>
                  <a:gdLst>
                    <a:gd name="connsiteX0" fmla="*/ 0 w 6878049"/>
                    <a:gd name="connsiteY0" fmla="*/ 1585144 h 5317695"/>
                    <a:gd name="connsiteX1" fmla="*/ 149902 w 6878049"/>
                    <a:gd name="connsiteY1" fmla="*/ 1105459 h 5317695"/>
                    <a:gd name="connsiteX2" fmla="*/ 674557 w 6878049"/>
                    <a:gd name="connsiteY2" fmla="*/ 790665 h 5317695"/>
                    <a:gd name="connsiteX3" fmla="*/ 1409076 w 6878049"/>
                    <a:gd name="connsiteY3" fmla="*/ 1360291 h 5317695"/>
                    <a:gd name="connsiteX4" fmla="*/ 2008682 w 6878049"/>
                    <a:gd name="connsiteY4" fmla="*/ 1854967 h 5317695"/>
                    <a:gd name="connsiteX5" fmla="*/ 2953062 w 6878049"/>
                    <a:gd name="connsiteY5" fmla="*/ 1525183 h 5317695"/>
                    <a:gd name="connsiteX6" fmla="*/ 3672590 w 6878049"/>
                    <a:gd name="connsiteY6" fmla="*/ 505852 h 5317695"/>
                    <a:gd name="connsiteX7" fmla="*/ 5171607 w 6878049"/>
                    <a:gd name="connsiteY7" fmla="*/ 11177 h 5317695"/>
                    <a:gd name="connsiteX8" fmla="*/ 6610662 w 6878049"/>
                    <a:gd name="connsiteY8" fmla="*/ 955557 h 5317695"/>
                    <a:gd name="connsiteX9" fmla="*/ 6865495 w 6878049"/>
                    <a:gd name="connsiteY9" fmla="*/ 2919268 h 5317695"/>
                    <a:gd name="connsiteX10" fmla="*/ 6430780 w 6878049"/>
                    <a:gd name="connsiteY10" fmla="*/ 3503885 h 5317695"/>
                    <a:gd name="connsiteX11" fmla="*/ 5966085 w 6878049"/>
                    <a:gd name="connsiteY11" fmla="*/ 2499544 h 5317695"/>
                    <a:gd name="connsiteX12" fmla="*/ 5681272 w 6878049"/>
                    <a:gd name="connsiteY12" fmla="*/ 3578836 h 5317695"/>
                    <a:gd name="connsiteX13" fmla="*/ 5081666 w 6878049"/>
                    <a:gd name="connsiteY13" fmla="*/ 2544514 h 5317695"/>
                    <a:gd name="connsiteX14" fmla="*/ 4197246 w 6878049"/>
                    <a:gd name="connsiteY14" fmla="*/ 3623806 h 5317695"/>
                    <a:gd name="connsiteX15" fmla="*/ 1753849 w 6878049"/>
                    <a:gd name="connsiteY15" fmla="*/ 3518875 h 5317695"/>
                    <a:gd name="connsiteX16" fmla="*/ 929390 w 6878049"/>
                    <a:gd name="connsiteY16" fmla="*/ 3758718 h 5317695"/>
                    <a:gd name="connsiteX17" fmla="*/ 1633928 w 6878049"/>
                    <a:gd name="connsiteY17" fmla="*/ 4343334 h 5317695"/>
                    <a:gd name="connsiteX18" fmla="*/ 4107305 w 6878049"/>
                    <a:gd name="connsiteY18" fmla="*/ 4178442 h 5317695"/>
                    <a:gd name="connsiteX19" fmla="*/ 5321508 w 6878049"/>
                    <a:gd name="connsiteY19" fmla="*/ 4463255 h 5317695"/>
                    <a:gd name="connsiteX20" fmla="*/ 6041036 w 6878049"/>
                    <a:gd name="connsiteY20" fmla="*/ 5317695 h 5317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878049" h="5317695">
                      <a:moveTo>
                        <a:pt x="0" y="1585144"/>
                      </a:moveTo>
                      <a:cubicBezTo>
                        <a:pt x="18738" y="1411508"/>
                        <a:pt x="37476" y="1237872"/>
                        <a:pt x="149902" y="1105459"/>
                      </a:cubicBezTo>
                      <a:cubicBezTo>
                        <a:pt x="262328" y="973046"/>
                        <a:pt x="464695" y="748193"/>
                        <a:pt x="674557" y="790665"/>
                      </a:cubicBezTo>
                      <a:cubicBezTo>
                        <a:pt x="884419" y="833137"/>
                        <a:pt x="1186722" y="1182907"/>
                        <a:pt x="1409076" y="1360291"/>
                      </a:cubicBezTo>
                      <a:cubicBezTo>
                        <a:pt x="1631430" y="1537675"/>
                        <a:pt x="1751351" y="1827485"/>
                        <a:pt x="2008682" y="1854967"/>
                      </a:cubicBezTo>
                      <a:cubicBezTo>
                        <a:pt x="2266013" y="1882449"/>
                        <a:pt x="2675744" y="1750036"/>
                        <a:pt x="2953062" y="1525183"/>
                      </a:cubicBezTo>
                      <a:cubicBezTo>
                        <a:pt x="3230380" y="1300330"/>
                        <a:pt x="3302833" y="758186"/>
                        <a:pt x="3672590" y="505852"/>
                      </a:cubicBezTo>
                      <a:cubicBezTo>
                        <a:pt x="4042347" y="253518"/>
                        <a:pt x="4681928" y="-63774"/>
                        <a:pt x="5171607" y="11177"/>
                      </a:cubicBezTo>
                      <a:cubicBezTo>
                        <a:pt x="5661286" y="86128"/>
                        <a:pt x="6328347" y="470875"/>
                        <a:pt x="6610662" y="955557"/>
                      </a:cubicBezTo>
                      <a:cubicBezTo>
                        <a:pt x="6892977" y="1440239"/>
                        <a:pt x="6895475" y="2494547"/>
                        <a:pt x="6865495" y="2919268"/>
                      </a:cubicBezTo>
                      <a:cubicBezTo>
                        <a:pt x="6835515" y="3343989"/>
                        <a:pt x="6580682" y="3573839"/>
                        <a:pt x="6430780" y="3503885"/>
                      </a:cubicBezTo>
                      <a:cubicBezTo>
                        <a:pt x="6280878" y="3433931"/>
                        <a:pt x="6091003" y="2487052"/>
                        <a:pt x="5966085" y="2499544"/>
                      </a:cubicBezTo>
                      <a:cubicBezTo>
                        <a:pt x="5841167" y="2512036"/>
                        <a:pt x="5828675" y="3571341"/>
                        <a:pt x="5681272" y="3578836"/>
                      </a:cubicBezTo>
                      <a:cubicBezTo>
                        <a:pt x="5533869" y="3586331"/>
                        <a:pt x="5329004" y="2537019"/>
                        <a:pt x="5081666" y="2544514"/>
                      </a:cubicBezTo>
                      <a:cubicBezTo>
                        <a:pt x="4834328" y="2552009"/>
                        <a:pt x="4751882" y="3461413"/>
                        <a:pt x="4197246" y="3623806"/>
                      </a:cubicBezTo>
                      <a:cubicBezTo>
                        <a:pt x="3642610" y="3786199"/>
                        <a:pt x="2298491" y="3496390"/>
                        <a:pt x="1753849" y="3518875"/>
                      </a:cubicBezTo>
                      <a:cubicBezTo>
                        <a:pt x="1209207" y="3541360"/>
                        <a:pt x="949377" y="3621308"/>
                        <a:pt x="929390" y="3758718"/>
                      </a:cubicBezTo>
                      <a:cubicBezTo>
                        <a:pt x="909403" y="3896128"/>
                        <a:pt x="1104276" y="4273380"/>
                        <a:pt x="1633928" y="4343334"/>
                      </a:cubicBezTo>
                      <a:cubicBezTo>
                        <a:pt x="2163580" y="4413288"/>
                        <a:pt x="3492708" y="4158455"/>
                        <a:pt x="4107305" y="4178442"/>
                      </a:cubicBezTo>
                      <a:cubicBezTo>
                        <a:pt x="4721902" y="4198429"/>
                        <a:pt x="4999220" y="4273380"/>
                        <a:pt x="5321508" y="4463255"/>
                      </a:cubicBezTo>
                      <a:cubicBezTo>
                        <a:pt x="5643796" y="4653130"/>
                        <a:pt x="6041036" y="5317695"/>
                        <a:pt x="6041036" y="5317695"/>
                      </a:cubicBezTo>
                    </a:path>
                  </a:pathLst>
                </a:custGeom>
                <a:noFill/>
                <a:ln w="38100">
                  <a:solidFill>
                    <a:srgbClr val="7030A0"/>
                  </a:solidFill>
                  <a:headEnd type="oval"/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3695646" y="2549150"/>
                  <a:ext cx="243834" cy="2476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973316" y="2946633"/>
                  <a:ext cx="243834" cy="2476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5872930" y="1855985"/>
                  <a:ext cx="243834" cy="2476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766634" y="4912837"/>
                  <a:ext cx="243834" cy="24769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341146" y="4890108"/>
                  <a:ext cx="243834" cy="24769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156892" y="2169094"/>
                  <a:ext cx="173230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Asymptotic Analysis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20402520">
                  <a:off x="4316615" y="3178663"/>
                  <a:ext cx="1732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Recurrences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 rot="21310332">
                  <a:off x="4813183" y="1489119"/>
                  <a:ext cx="14990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Randomized 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Algs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949952" y="4268116"/>
                  <a:ext cx="17780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Dynamic Programming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821553" y="4540789"/>
                  <a:ext cx="1778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Greedy 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Algs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334104" y="2872965"/>
                  <a:ext cx="243834" cy="24769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 rot="21431565">
                  <a:off x="1564474" y="3118025"/>
                  <a:ext cx="173230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Divide and conquer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474476" y="5847946"/>
                  <a:ext cx="247337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The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Future!</a:t>
                  </a:r>
                </a:p>
              </p:txBody>
            </p:sp>
            <p:sp>
              <p:nvSpPr>
                <p:cNvPr id="35" name="Triangle 34">
                  <a:extLst>
                    <a:ext uri="{FF2B5EF4-FFF2-40B4-BE49-F238E27FC236}">
                      <a16:creationId xmlns:a16="http://schemas.microsoft.com/office/drawing/2014/main" id="{B3DDEFF3-5535-FC4D-9E55-2D86683C184E}"/>
                    </a:ext>
                  </a:extLst>
                </p:cNvPr>
                <p:cNvSpPr/>
                <p:nvPr/>
              </p:nvSpPr>
              <p:spPr>
                <a:xfrm>
                  <a:off x="9066109" y="3377754"/>
                  <a:ext cx="443861" cy="306017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Triangle 41">
                  <a:extLst>
                    <a:ext uri="{FF2B5EF4-FFF2-40B4-BE49-F238E27FC236}">
                      <a16:creationId xmlns:a16="http://schemas.microsoft.com/office/drawing/2014/main" id="{646C6EB7-5A0E-6E42-AF2F-4DCECC61C213}"/>
                    </a:ext>
                  </a:extLst>
                </p:cNvPr>
                <p:cNvSpPr/>
                <p:nvPr/>
              </p:nvSpPr>
              <p:spPr>
                <a:xfrm>
                  <a:off x="7526529" y="5635496"/>
                  <a:ext cx="443861" cy="306017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61D884-8134-3443-9A4C-C7D362F61C5F}"/>
                    </a:ext>
                  </a:extLst>
                </p:cNvPr>
                <p:cNvSpPr txBox="1"/>
                <p:nvPr/>
              </p:nvSpPr>
              <p:spPr>
                <a:xfrm>
                  <a:off x="6480966" y="5647641"/>
                  <a:ext cx="11843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FINAL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379FF78-BFFC-5E44-B891-FB02DD06EBCA}"/>
                    </a:ext>
                  </a:extLst>
                </p:cNvPr>
                <p:cNvSpPr txBox="1"/>
                <p:nvPr/>
              </p:nvSpPr>
              <p:spPr>
                <a:xfrm>
                  <a:off x="9431408" y="3360576"/>
                  <a:ext cx="1312532" cy="393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MIDTERM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59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We’ve seen a few O(n log(n))-time algorithms.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MERGESORT has worst-case running time O(n log(n))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QUICKSORT has expected running time O(n log(n))</a:t>
            </a:r>
          </a:p>
          <a:p>
            <a:pPr lvl="1"/>
            <a:endParaRPr lang="en-US" sz="9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b="1" i="1" dirty="0">
                <a:solidFill>
                  <a:srgbClr val="DE6769"/>
                </a:solidFill>
              </a:rPr>
              <a:t>Can we do better?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E891CA-94B7-A272-F46F-716AEE63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6786" y="4930643"/>
            <a:ext cx="2323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 on who you ask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6F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807" y="3846160"/>
            <a:ext cx="2924386" cy="2658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1" y="3318461"/>
            <a:ext cx="2590800" cy="3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4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2950">
            <a:off x="7973711" y="529472"/>
            <a:ext cx="3411456" cy="1918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That should look familiar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3635" y="2877980"/>
            <a:ext cx="10515600" cy="3470781"/>
          </a:xfrm>
        </p:spPr>
        <p:txBody>
          <a:bodyPr/>
          <a:lstStyle/>
          <a:p>
            <a:r>
              <a:rPr lang="en-US" dirty="0"/>
              <a:t>If the keys may come from a “</a:t>
            </a:r>
            <a:r>
              <a:rPr lang="en-US" dirty="0">
                <a:solidFill>
                  <a:srgbClr val="1D6FA9"/>
                </a:solidFill>
              </a:rPr>
              <a:t>universe</a:t>
            </a:r>
            <a:r>
              <a:rPr lang="en-US" dirty="0"/>
              <a:t>” U = {1,2, </a:t>
            </a:r>
            <a:r>
              <a:rPr lang="mr-IN" dirty="0"/>
              <a:t>…</a:t>
            </a:r>
            <a:r>
              <a:rPr lang="en-US" dirty="0"/>
              <a:t>., 10000000000}, it takes a lot of space.</a:t>
            </a:r>
          </a:p>
        </p:txBody>
      </p:sp>
      <p:sp>
        <p:nvSpPr>
          <p:cNvPr id="413" name="Slide Number Placeholder 4">
            <a:extLst>
              <a:ext uri="{FF2B5EF4-FFF2-40B4-BE49-F238E27FC236}">
                <a16:creationId xmlns:a16="http://schemas.microsoft.com/office/drawing/2014/main" id="{A29C03FA-A964-64FA-6020-5EEA01DB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43719" y="4240183"/>
            <a:ext cx="9949831" cy="1864697"/>
            <a:chOff x="-2765806" y="4240182"/>
            <a:chExt cx="13299729" cy="2492501"/>
          </a:xfrm>
        </p:grpSpPr>
        <p:grpSp>
          <p:nvGrpSpPr>
            <p:cNvPr id="5" name="Group 4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6" name="Straight Connector 40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3" name="Straight Connector 40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9" name="Group 37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7" name="Straight Connector 39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4" name="Straight Connector 3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1" name="Straight Connector 3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5" name="Straight Connector 3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34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Group 34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Group 34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3" name="Straight Connector 3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Group 26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5" name="Straight Connector 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0" name="Straight Connector 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15" name="TextBox 414"/>
          <p:cNvSpPr txBox="1"/>
          <p:nvPr/>
        </p:nvSpPr>
        <p:spPr>
          <a:xfrm rot="648206">
            <a:off x="8062178" y="2421796"/>
            <a:ext cx="276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6FA9"/>
                </a:solidFill>
              </a:rPr>
              <a:t>The universe is really big!</a:t>
            </a:r>
            <a:endParaRPr lang="en-US" b="1" dirty="0">
              <a:solidFill>
                <a:srgbClr val="1D6F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O(1)-time algorithm for sorting: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sort these n sticks by length.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DB99B6D4-E9CB-A38B-8BD6-CC631C94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75560" y="2453419"/>
            <a:ext cx="230448" cy="15327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79165" y="2756865"/>
            <a:ext cx="228314" cy="23808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97782" y="2374728"/>
            <a:ext cx="241113" cy="15172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3254" y="2803017"/>
            <a:ext cx="228314" cy="18526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04669" y="2559445"/>
            <a:ext cx="232758" cy="23076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7107" y="3001422"/>
            <a:ext cx="255259" cy="7279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72045" y="3468823"/>
            <a:ext cx="211509" cy="14908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17950" y="2486184"/>
            <a:ext cx="211509" cy="17266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63854" y="1323834"/>
            <a:ext cx="225476" cy="3858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29790" y="2486185"/>
            <a:ext cx="225655" cy="1075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06137" y="6414448"/>
            <a:ext cx="8447964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52650" y="5182015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them on a table.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05309" y="4313258"/>
            <a:ext cx="1839052" cy="99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they are sorted this way.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79779" y="3582561"/>
            <a:ext cx="0" cy="638836"/>
          </a:xfrm>
          <a:prstGeom prst="straightConnector1">
            <a:avLst/>
          </a:prstGeom>
          <a:ln w="31750">
            <a:solidFill>
              <a:srgbClr val="1D6FA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79779" y="5653522"/>
            <a:ext cx="0" cy="595868"/>
          </a:xfrm>
          <a:prstGeom prst="straightConnector1">
            <a:avLst/>
          </a:prstGeom>
          <a:ln w="31750">
            <a:solidFill>
              <a:srgbClr val="1D6FA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82" y="2107925"/>
            <a:ext cx="1625537" cy="147569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3BCCD9D-65A6-EEB6-92E4-45AE5CBC5D7D}"/>
              </a:ext>
            </a:extLst>
          </p:cNvPr>
          <p:cNvSpPr txBox="1"/>
          <p:nvPr/>
        </p:nvSpPr>
        <p:spPr>
          <a:xfrm>
            <a:off x="1035917" y="792300"/>
            <a:ext cx="629426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3500" b="1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StickSort</a:t>
            </a:r>
            <a:endParaRPr lang="zh-CN" altLang="en-US" sz="3500" b="1" dirty="0">
              <a:solidFill>
                <a:schemeClr val="accent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 p14:bounceEnd="50000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 p14:bounceEnd="50000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 p14:bounceEnd="50000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 p14:bounceEnd="50000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 p14:bounceEnd="50000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 p14:bounceEnd="50000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 p14:bounceEnd="50000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 p14:bounceEnd="50000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 p14:bounceEnd="50000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 p14:bounceEnd="50000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That may have been unsatisfying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err="1"/>
              <a:t>StickSort</a:t>
            </a:r>
            <a:r>
              <a:rPr lang="en-US" dirty="0"/>
              <a:t> does raise some important questions: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our model of computation?</a:t>
            </a:r>
          </a:p>
          <a:p>
            <a:pPr lvl="2"/>
            <a:r>
              <a:rPr lang="en-US" dirty="0"/>
              <a:t>Input: array</a:t>
            </a:r>
          </a:p>
          <a:p>
            <a:pPr lvl="2"/>
            <a:r>
              <a:rPr lang="en-US" dirty="0"/>
              <a:t>Output: sorted array</a:t>
            </a:r>
          </a:p>
          <a:p>
            <a:pPr lvl="2"/>
            <a:r>
              <a:rPr lang="en-US" dirty="0"/>
              <a:t>Operations allowed: comparisons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i="1" dirty="0"/>
              <a:t>-vs-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Input: sticks</a:t>
            </a:r>
          </a:p>
          <a:p>
            <a:pPr lvl="2"/>
            <a:r>
              <a:rPr lang="en-US" dirty="0"/>
              <a:t>Output: sorted sticks in vertical order</a:t>
            </a:r>
          </a:p>
          <a:p>
            <a:pPr lvl="2"/>
            <a:r>
              <a:rPr lang="en-US" dirty="0"/>
              <a:t>Operations allowed: dropping on tables</a:t>
            </a: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are reasonable models of computation?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A800A16-BB81-F49A-530B-05DACC62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Today: two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43218" y="1371600"/>
            <a:ext cx="8066102" cy="4680000"/>
          </a:xfrm>
        </p:spPr>
        <p:txBody>
          <a:bodyPr>
            <a:normAutofit/>
          </a:bodyPr>
          <a:lstStyle/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includes </a:t>
            </a:r>
            <a:r>
              <a:rPr lang="en-US" dirty="0" err="1">
                <a:solidFill>
                  <a:schemeClr val="accent1"/>
                </a:solidFill>
              </a:rPr>
              <a:t>MergeSort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QuickSort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InsertionSort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We’ll see that any algorithm in this model must take at least </a:t>
            </a:r>
            <a:r>
              <a:rPr lang="en-US" dirty="0" err="1">
                <a:solidFill>
                  <a:schemeClr val="accent1"/>
                </a:solidFill>
              </a:rPr>
              <a:t>Ω</a:t>
            </a:r>
            <a:r>
              <a:rPr lang="en-US" dirty="0">
                <a:solidFill>
                  <a:schemeClr val="accent1"/>
                </a:solidFill>
              </a:rPr>
              <a:t>(n log(n)) steps.</a:t>
            </a:r>
          </a:p>
          <a:p>
            <a:pPr lvl="1"/>
            <a:endParaRPr lang="en-US" dirty="0"/>
          </a:p>
          <a:p>
            <a:r>
              <a:rPr lang="en-US" dirty="0"/>
              <a:t>Another model </a:t>
            </a:r>
            <a:r>
              <a:rPr lang="en-US" sz="2000" dirty="0">
                <a:solidFill>
                  <a:schemeClr val="tx2"/>
                </a:solidFill>
              </a:rPr>
              <a:t>(more reasonable than the stick model</a:t>
            </a:r>
            <a:r>
              <a:rPr lang="mr-IN" sz="2000" dirty="0">
                <a:solidFill>
                  <a:schemeClr val="tx2"/>
                </a:solidFill>
              </a:rPr>
              <a:t>…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CountingSort</a:t>
            </a:r>
            <a:r>
              <a:rPr lang="en-US" dirty="0">
                <a:solidFill>
                  <a:schemeClr val="accent1"/>
                </a:solidFill>
              </a:rPr>
              <a:t> and </a:t>
            </a:r>
            <a:r>
              <a:rPr lang="en-US" dirty="0" err="1">
                <a:solidFill>
                  <a:schemeClr val="accent1"/>
                </a:solidFill>
              </a:rPr>
              <a:t>RadixSort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Both run in time O(n)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53444DF-281E-8E4D-06ED-22AE512E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49" y="3718603"/>
            <a:ext cx="1257300" cy="1141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49" y="1690689"/>
            <a:ext cx="1208190" cy="14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Comparison-based sorting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1C4E6F9-1E25-F892-A174-AF2C6471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04" y="1812351"/>
            <a:ext cx="3107830" cy="38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C48B-EB9B-004E-927F-2CA12795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Comparison-based 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F3B3-F68D-6341-A93B-A0AAD519C7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You want to sort an array of items.</a:t>
            </a:r>
          </a:p>
          <a:p>
            <a:r>
              <a:rPr lang="en-US" dirty="0"/>
              <a:t>You can’t access the items’ values directly: you can only compare two items and find out which is bigger or smaller.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D243619-62BC-FB7F-9488-9D127493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Comparison-based sorting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3869" y="1914930"/>
            <a:ext cx="2495550" cy="2828925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F5B6780-205A-0D67-D4BC-92B4E351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4397" y="4673000"/>
            <a:ext cx="350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who knows what the right order is.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genie can answer YES/NO questions of the form: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halkboard" charset="0"/>
                <a:ea typeface="Chalkboard" charset="0"/>
                <a:cs typeface="Chalkboard" charset="0"/>
              </a:rPr>
              <a:t> is [this] bigger than [that]?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696" y="3910866"/>
            <a:ext cx="1853442" cy="2394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8994" y="6121042"/>
            <a:ext cx="126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7456" y="2009388"/>
            <a:ext cx="637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 to sort these items.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There’s some ordering on them, but we don’t know what it is.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865" y="1058559"/>
            <a:ext cx="810776" cy="810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178" y="1058560"/>
            <a:ext cx="813389" cy="813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654" y="988537"/>
            <a:ext cx="808236" cy="80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332" y="1082424"/>
            <a:ext cx="804865" cy="804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796" y="1058559"/>
            <a:ext cx="852594" cy="852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131" y="1034793"/>
            <a:ext cx="822761" cy="822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1376" y="3013816"/>
            <a:ext cx="484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halkboard" charset="0"/>
                <a:ea typeface="Chalkboard" charset="0"/>
                <a:cs typeface="Chalkboard" charset="0"/>
              </a:rPr>
              <a:t>Is              bigger than              ?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493" y="2738099"/>
            <a:ext cx="813389" cy="813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461" y="2787489"/>
            <a:ext cx="822761" cy="82276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293391" y="2872720"/>
            <a:ext cx="1522015" cy="14179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05972" y="4324129"/>
            <a:ext cx="212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477566" y="3616576"/>
            <a:ext cx="646156" cy="670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69235" y="5474712"/>
            <a:ext cx="2871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algorithm’s job is to output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correctly sorted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of all the objects.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257" y="997712"/>
            <a:ext cx="440756" cy="4407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750557" y="1047890"/>
            <a:ext cx="2956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is shorthand for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B749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“the first thing in the input list”</a:t>
            </a:r>
          </a:p>
        </p:txBody>
      </p:sp>
    </p:spTree>
    <p:extLst>
      <p:ext uri="{BB962C8B-B14F-4D97-AF65-F5344CB8AC3E}">
        <p14:creationId xmlns:p14="http://schemas.microsoft.com/office/powerpoint/2010/main" val="211144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4" grpId="0"/>
      <p:bldP spid="30" grpId="0"/>
      <p:bldP spid="3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All the sorting algorithms we have seen work like this.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325" y="2773362"/>
            <a:ext cx="1657350" cy="1876425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A26ABA1-2236-B24A-CDA0-FE86E7F5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80374" y="1503949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0293" y="1503949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18947" y="1503949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5413" y="1503949"/>
            <a:ext cx="705201" cy="7185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76783" y="1503949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5437" y="1503949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15356" y="1503949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9857" y="1360800"/>
            <a:ext cx="273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QuickSort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51" y="2663918"/>
            <a:ext cx="1378424" cy="17810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2776" y="2606097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halkboard" charset="0"/>
                <a:ea typeface="Chalkboard" charset="0"/>
                <a:cs typeface="Chalkboard" charset="0"/>
              </a:rPr>
              <a:t>Is            bigger than            ?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49233" y="2446870"/>
            <a:ext cx="489086" cy="559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58505" y="2446871"/>
            <a:ext cx="477884" cy="613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2776" y="3346573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halkboard" charset="0"/>
                <a:ea typeface="Chalkboard" charset="0"/>
                <a:cs typeface="Chalkboard" charset="0"/>
              </a:rPr>
              <a:t>Is            bigger than            ?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02776" y="4095851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halkboard" charset="0"/>
                <a:ea typeface="Chalkboard" charset="0"/>
                <a:cs typeface="Chalkboard" charset="0"/>
              </a:rPr>
              <a:t>Is            bigger than            ?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1794" y="3263666"/>
            <a:ext cx="466526" cy="581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44858" y="4032866"/>
            <a:ext cx="493462" cy="596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58505" y="3295090"/>
            <a:ext cx="477884" cy="613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58505" y="4061421"/>
            <a:ext cx="477884" cy="6135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0778" y="2508696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50778" y="3294058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52097" y="4061421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51303" y="150410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56680" y="151103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21477" y="149821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47786" y="5275162"/>
            <a:ext cx="705201" cy="718565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8938" y="5406795"/>
            <a:ext cx="103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19244" y="1154499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Pivot!</a:t>
            </a:r>
          </a:p>
        </p:txBody>
      </p:sp>
    </p:spTree>
    <p:extLst>
      <p:ext uri="{BB962C8B-B14F-4D97-AF65-F5344CB8AC3E}">
        <p14:creationId xmlns:p14="http://schemas.microsoft.com/office/powerpoint/2010/main" val="5399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3401 0.538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111 L 0.36576 0.5488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3.33333E-6 L -0.30469 0.5472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2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/>
      <p:bldP spid="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2DE910E-C18B-8500-14DE-AA3B3511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00493" y="1240048"/>
            <a:ext cx="860287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Theorem: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deterministic comparison-based sorting algorithm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must take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log(n)) steps.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randomized comparison-based sorting algorithm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must take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log(n)) steps in expectation.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might we prove this?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all comparison-based algorithms, one-by-one, and analyze them.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Don’t do that.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28" y="979667"/>
            <a:ext cx="1117600" cy="1378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8096">
            <a:off x="7767366" y="2999365"/>
            <a:ext cx="2029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covers all the sorting algorithms we know!!!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5961" y="5220347"/>
            <a:ext cx="516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Instead, argue that all comparison-based sorting algorithms give rise to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analyze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6253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786E6012-3C9E-5B42-3A97-3BFA975C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DBC482-D03D-22CD-5015-1BD8CE9C9A6B}"/>
              </a:ext>
            </a:extLst>
          </p:cNvPr>
          <p:cNvGrpSpPr/>
          <p:nvPr/>
        </p:nvGrpSpPr>
        <p:grpSpPr>
          <a:xfrm>
            <a:off x="2146969" y="939197"/>
            <a:ext cx="7817885" cy="5417153"/>
            <a:chOff x="1848629" y="818442"/>
            <a:chExt cx="8412719" cy="5829324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2771" y="1327881"/>
              <a:ext cx="1308577" cy="14818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7015" y="900509"/>
              <a:ext cx="810776" cy="8107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5854" y="818442"/>
              <a:ext cx="852594" cy="85259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1390" y="860801"/>
              <a:ext cx="822761" cy="8227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48629" y="1779473"/>
              <a:ext cx="2462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Sort these three things.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03589" y="1646151"/>
              <a:ext cx="64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384533" y="1615820"/>
              <a:ext cx="1619056" cy="627561"/>
              <a:chOff x="3979787" y="1794344"/>
              <a:chExt cx="1619056" cy="6275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296006" y="1865299"/>
                    <a:ext cx="80890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≤</m:t>
                          </m:r>
                        </m:oMath>
                      </m:oMathPara>
                    </a14:m>
                    <a:endPara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6006" y="1865299"/>
                    <a:ext cx="808903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9787" y="1889810"/>
                <a:ext cx="532095" cy="53209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282" y="1794344"/>
                <a:ext cx="627561" cy="627561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/>
            <p:cNvCxnSpPr/>
            <p:nvPr/>
          </p:nvCxnSpPr>
          <p:spPr>
            <a:xfrm flipH="1">
              <a:off x="4957499" y="2323398"/>
              <a:ext cx="940289" cy="6783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86947" y="2317822"/>
              <a:ext cx="1378862" cy="5991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42255" y="2369670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3336" y="2271029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7028" y="2943120"/>
              <a:ext cx="716573" cy="7165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377" y="3077102"/>
                  <a:ext cx="80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≤</m:t>
                        </m:r>
                      </m:oMath>
                    </m:oMathPara>
                  </a14:m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77" y="3077102"/>
                  <a:ext cx="80890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4508" y="3043695"/>
              <a:ext cx="552990" cy="552990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 flipH="1">
              <a:off x="3200223" y="3755604"/>
              <a:ext cx="833378" cy="56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764740" y="3757926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5744" y="4382207"/>
              <a:ext cx="678420" cy="67842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3997" y="4498025"/>
              <a:ext cx="528286" cy="52828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451" y="4435997"/>
              <a:ext cx="624631" cy="6246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891671" y="2997132"/>
              <a:ext cx="64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39358" y="4344622"/>
              <a:ext cx="2229561" cy="84126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646280" y="3698056"/>
              <a:ext cx="1102427" cy="7066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74382" y="3710047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6372" y="4318143"/>
              <a:ext cx="716573" cy="7165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644506" y="4446653"/>
                  <a:ext cx="80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≤</m:t>
                        </m:r>
                      </m:oMath>
                    </m:oMathPara>
                  </a14:m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506" y="4446653"/>
                  <a:ext cx="80890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980780" y="4511494"/>
              <a:ext cx="64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2721" y="4377576"/>
              <a:ext cx="627561" cy="627561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H="1">
              <a:off x="4721517" y="5050378"/>
              <a:ext cx="1070391" cy="77554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560111" y="5089538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6401841" y="5075776"/>
              <a:ext cx="1102427" cy="7066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980780" y="5089538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1550" y="5885498"/>
              <a:ext cx="678420" cy="67842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3097" y="5979080"/>
              <a:ext cx="528286" cy="52828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138" y="5897873"/>
              <a:ext cx="624631" cy="624631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3087045" y="5806498"/>
              <a:ext cx="2229561" cy="84126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1909" y="5867528"/>
              <a:ext cx="678420" cy="67842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661" y="5979080"/>
              <a:ext cx="528286" cy="52828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3495" y="5897872"/>
              <a:ext cx="624631" cy="624631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788087" y="5791361"/>
              <a:ext cx="2229561" cy="84126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63127" y="2960554"/>
              <a:ext cx="1054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etc</a:t>
              </a:r>
              <a:r>
                <a:rPr kumimoji="0" lang="mr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Mangal" panose="02040503050203030202" pitchFamily="18" charset="0"/>
                </a:rPr>
                <a:t>…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36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A035C4-F9C1-F4ED-6107-5651EA3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782499" y="1226870"/>
            <a:ext cx="4125533" cy="2655277"/>
            <a:chOff x="2084198" y="1903075"/>
            <a:chExt cx="4672399" cy="3164587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/>
          <p:cNvCxnSpPr>
            <a:cxnSpLocks/>
          </p:cNvCxnSpPr>
          <p:nvPr/>
        </p:nvCxnSpPr>
        <p:spPr>
          <a:xfrm flipH="1">
            <a:off x="5512663" y="3815196"/>
            <a:ext cx="404343" cy="82952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9738095" y="3829305"/>
            <a:ext cx="614769" cy="156693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200088" y="4665261"/>
            <a:ext cx="1173708" cy="4913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279" y="4786190"/>
            <a:ext cx="287594" cy="300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621" y="4711834"/>
            <a:ext cx="384394" cy="4012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021" y="4721753"/>
            <a:ext cx="342770" cy="35779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127504" y="5441055"/>
            <a:ext cx="1173708" cy="4913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561" y="5548917"/>
            <a:ext cx="287594" cy="300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037" y="5487628"/>
            <a:ext cx="384394" cy="4012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497" y="5497547"/>
            <a:ext cx="342770" cy="35779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7504767" y="5450974"/>
            <a:ext cx="1173708" cy="4913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097" y="5588670"/>
            <a:ext cx="287594" cy="3002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945" y="5497547"/>
            <a:ext cx="384394" cy="40124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971" y="5519878"/>
            <a:ext cx="342770" cy="35779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8656100" y="4650534"/>
            <a:ext cx="1173708" cy="4913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301" y="4784068"/>
            <a:ext cx="287594" cy="3002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732" y="4711834"/>
            <a:ext cx="384394" cy="4012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033" y="4707026"/>
            <a:ext cx="342770" cy="35779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9579903" y="5387082"/>
            <a:ext cx="1173708" cy="4913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343" y="5520607"/>
            <a:ext cx="287594" cy="300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426" y="5453835"/>
            <a:ext cx="384394" cy="4012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2863" y="5459309"/>
            <a:ext cx="342770" cy="35779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8452875" y="3802041"/>
            <a:ext cx="252244" cy="231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86157" y="3831611"/>
            <a:ext cx="252244" cy="231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42015" y="3751997"/>
            <a:ext cx="252244" cy="231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7027150" y="3822511"/>
            <a:ext cx="258838" cy="24030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7971123" y="3797490"/>
            <a:ext cx="258838" cy="24030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9281308" y="3824785"/>
            <a:ext cx="258838" cy="24030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393166" y="913611"/>
            <a:ext cx="34228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nodes correspond to yes/no questions.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internal node has two children, one for “yes” and one for “no.”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 nodes correspond to outputs. 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this case, all possible orderings of the items.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Running an algorithm on a particular input corresponds to a particular path through the tree.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6658417" y="1774414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DE676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EE47FBCE-272A-7983-DC79-B8CA420A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1981623" y="4552567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928251" y="4460095"/>
            <a:ext cx="7018839" cy="614437"/>
            <a:chOff x="551092" y="5697462"/>
            <a:chExt cx="8042760" cy="614437"/>
          </a:xfrm>
        </p:grpSpPr>
        <p:sp>
          <p:nvSpPr>
            <p:cNvPr id="40" name="Rectangle 39"/>
            <p:cNvSpPr/>
            <p:nvPr/>
          </p:nvSpPr>
          <p:spPr>
            <a:xfrm>
              <a:off x="551092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51536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53000" y="5787148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43291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43734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44178" y="573088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6920" y="570052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09662" y="569746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72846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9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1981622" y="3072755"/>
            <a:ext cx="0" cy="1479813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539785" y="3072755"/>
            <a:ext cx="0" cy="1479813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92298" y="4549781"/>
            <a:ext cx="43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5989886" y="3657920"/>
            <a:ext cx="1185320" cy="478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345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996769" y="3814695"/>
            <a:ext cx="537134" cy="726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579561" y="3931621"/>
            <a:ext cx="544049" cy="610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30111" y="4078823"/>
            <a:ext cx="460667" cy="445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12544" y="3634503"/>
            <a:ext cx="547257" cy="422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37130" y="3096969"/>
            <a:ext cx="490936" cy="503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5158839" y="3728568"/>
            <a:ext cx="1118325" cy="468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234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698809" y="1376166"/>
            <a:ext cx="8652276" cy="1349066"/>
            <a:chOff x="163773" y="1582806"/>
            <a:chExt cx="8652276" cy="1349066"/>
          </a:xfrm>
        </p:grpSpPr>
        <p:sp>
          <p:nvSpPr>
            <p:cNvPr id="52" name="Rectangle 51"/>
            <p:cNvSpPr/>
            <p:nvPr/>
          </p:nvSpPr>
          <p:spPr>
            <a:xfrm>
              <a:off x="389267" y="2216122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93812" y="2222341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87205" y="2257774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9908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52611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70840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930618" y="222273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773" y="1582806"/>
              <a:ext cx="2084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F6E6C"/>
                  </a:solidFill>
                </a:rPr>
                <a:t>INSERT</a:t>
              </a:r>
              <a:r>
                <a:rPr lang="en-US" sz="2800" dirty="0"/>
                <a:t>: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810604" y="5750152"/>
            <a:ext cx="826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017115" y="5674713"/>
            <a:ext cx="885431" cy="674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35949" y="5245022"/>
            <a:ext cx="4343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D6FA9"/>
                </a:solidFill>
              </a:rPr>
              <a:t>It’s in this bucket somewhere</a:t>
            </a:r>
            <a:r>
              <a:rPr lang="mr-IN" sz="2400" dirty="0">
                <a:solidFill>
                  <a:srgbClr val="1D6FA9"/>
                </a:solidFill>
              </a:rPr>
              <a:t>…</a:t>
            </a:r>
            <a:endParaRPr lang="en-US" sz="2400" dirty="0">
              <a:solidFill>
                <a:srgbClr val="1D6FA9"/>
              </a:solidFill>
            </a:endParaRPr>
          </a:p>
          <a:p>
            <a:pPr algn="ctr"/>
            <a:r>
              <a:rPr lang="en-US" sz="2400" dirty="0">
                <a:solidFill>
                  <a:srgbClr val="1D6FA9"/>
                </a:solidFill>
              </a:rPr>
              <a:t>go through until we find it.</a:t>
            </a:r>
          </a:p>
        </p:txBody>
      </p:sp>
      <p:cxnSp>
        <p:nvCxnSpPr>
          <p:cNvPr id="76" name="Straight Arrow Connector 75"/>
          <p:cNvCxnSpPr>
            <a:stCxn id="74" idx="1"/>
            <a:endCxn id="40" idx="3"/>
          </p:cNvCxnSpPr>
          <p:nvPr/>
        </p:nvCxnSpPr>
        <p:spPr>
          <a:xfrm flipH="1" flipV="1">
            <a:off x="3295660" y="4812922"/>
            <a:ext cx="2340289" cy="847599"/>
          </a:xfrm>
          <a:prstGeom prst="straightConnector1">
            <a:avLst/>
          </a:prstGeom>
          <a:ln w="34925">
            <a:solidFill>
              <a:srgbClr val="1D6FA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71BA059-730B-B04C-B69C-CB95AD60E7C0}"/>
              </a:ext>
            </a:extLst>
          </p:cNvPr>
          <p:cNvSpPr/>
          <p:nvPr/>
        </p:nvSpPr>
        <p:spPr>
          <a:xfrm>
            <a:off x="1898781" y="947802"/>
            <a:ext cx="5468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Put things in buckets based on one digit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60531" y="3074787"/>
            <a:ext cx="552280" cy="1479813"/>
            <a:chOff x="628650" y="3152633"/>
            <a:chExt cx="889379" cy="211540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425854" y="3074788"/>
            <a:ext cx="552280" cy="1479813"/>
            <a:chOff x="628650" y="3152633"/>
            <a:chExt cx="889379" cy="211540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301595" y="3074788"/>
            <a:ext cx="552280" cy="1479813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161036" y="3074789"/>
            <a:ext cx="552280" cy="1479813"/>
            <a:chOff x="628650" y="3152633"/>
            <a:chExt cx="889379" cy="21154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989456" y="3074789"/>
            <a:ext cx="552280" cy="1479813"/>
            <a:chOff x="628650" y="3152633"/>
            <a:chExt cx="889379" cy="211540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8778554" y="3074789"/>
            <a:ext cx="552280" cy="1479813"/>
            <a:chOff x="628650" y="3152633"/>
            <a:chExt cx="889379" cy="211540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9523064" y="3074789"/>
            <a:ext cx="552280" cy="1479813"/>
            <a:chOff x="628650" y="3152633"/>
            <a:chExt cx="889379" cy="2115403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895692" y="3074788"/>
            <a:ext cx="552280" cy="1479813"/>
            <a:chOff x="628650" y="3152633"/>
            <a:chExt cx="889379" cy="2115403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771433" y="3074788"/>
            <a:ext cx="552280" cy="1479813"/>
            <a:chOff x="628650" y="3152633"/>
            <a:chExt cx="889379" cy="21154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40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64" grpId="0"/>
          <p:bldP spid="81" grpId="0" animBg="1"/>
          <p:bldP spid="7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64" grpId="0"/>
          <p:bldP spid="81" grpId="0" animBg="1"/>
          <p:bldP spid="74" grpId="0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Comparison-based algorithms look like decision trees</a:t>
            </a:r>
            <a:r>
              <a:rPr lang="en-US" sz="2800" dirty="0"/>
              <a:t>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22B736B-8B66-B367-5F61-8DCF4A50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077549" y="3476174"/>
            <a:ext cx="986661" cy="4838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560" y="1145913"/>
            <a:ext cx="549493" cy="549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16" y="1078374"/>
            <a:ext cx="577834" cy="577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57" y="1113397"/>
            <a:ext cx="557615" cy="557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9803" y="1717014"/>
            <a:ext cx="2013955" cy="82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Sort these three things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QuickSort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54069" y="1106772"/>
                <a:ext cx="720694" cy="46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≤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69" y="1106772"/>
                <a:ext cx="720694" cy="466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263" y="1124048"/>
            <a:ext cx="431611" cy="4316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67" y="1090892"/>
            <a:ext cx="437991" cy="437991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5714416" y="1572936"/>
            <a:ext cx="235418" cy="4192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92669" y="1657704"/>
            <a:ext cx="669768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493" y="1957718"/>
            <a:ext cx="431611" cy="4316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990" y="1953564"/>
            <a:ext cx="437991" cy="4379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31997" y="1014524"/>
            <a:ext cx="571098" cy="57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27" name="Straight Connector 26"/>
          <p:cNvCxnSpPr>
            <a:stCxn id="14" idx="2"/>
          </p:cNvCxnSpPr>
          <p:nvPr/>
        </p:nvCxnSpPr>
        <p:spPr>
          <a:xfrm flipH="1">
            <a:off x="3721096" y="1572936"/>
            <a:ext cx="1993319" cy="4662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40324" y="1790450"/>
            <a:ext cx="805907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266" y="1982449"/>
            <a:ext cx="431611" cy="4316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010" y="2014554"/>
            <a:ext cx="437991" cy="43799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189980" y="2390441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7553" y="2354553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514160" y="2390124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086630" y="2398152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85257" y="2329134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28812" y="2353070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67598" y="2371722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65976" y="2390124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658856" y="2641866"/>
                <a:ext cx="720694" cy="46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≤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56" y="2641866"/>
                <a:ext cx="720694" cy="466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554" y="2625986"/>
            <a:ext cx="437991" cy="43799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595354" y="2574128"/>
            <a:ext cx="571098" cy="57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420379" y="3150666"/>
            <a:ext cx="971957" cy="4047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49966" y="3073392"/>
            <a:ext cx="669768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5063393" y="3124108"/>
            <a:ext cx="838216" cy="43132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50073" y="2998491"/>
            <a:ext cx="805907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52" y="3516560"/>
            <a:ext cx="431611" cy="4316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549" y="3512406"/>
            <a:ext cx="437991" cy="43799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8057539" y="3949283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75112" y="3913394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52816" y="3887976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396371" y="3911912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32" y="3600942"/>
            <a:ext cx="431611" cy="43161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829" y="3596788"/>
            <a:ext cx="437991" cy="43799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725819" y="4033665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43392" y="3997777"/>
            <a:ext cx="92332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21096" y="3972358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64652" y="3996294"/>
            <a:ext cx="55603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142" y="3556615"/>
            <a:ext cx="453872" cy="4538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573" y="2621320"/>
            <a:ext cx="453872" cy="4538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697" y="3487300"/>
            <a:ext cx="453872" cy="45387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3461395" y="4510134"/>
            <a:ext cx="1969839" cy="468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905" y="4534466"/>
            <a:ext cx="431611" cy="4316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184" y="4512204"/>
            <a:ext cx="453872" cy="4538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486" y="4497464"/>
            <a:ext cx="437991" cy="43799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168506" y="4192544"/>
            <a:ext cx="830610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445866" y="4165807"/>
                <a:ext cx="720694" cy="46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≤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66" y="4165807"/>
                <a:ext cx="720694" cy="466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060" y="4183084"/>
            <a:ext cx="431611" cy="43161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7981506" y="4647853"/>
            <a:ext cx="971957" cy="4047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311093" y="4570580"/>
            <a:ext cx="669768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6624519" y="4621296"/>
            <a:ext cx="838216" cy="43132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511200" y="4495679"/>
            <a:ext cx="805907" cy="35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333226" y="4077860"/>
            <a:ext cx="571098" cy="57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203" y="4159875"/>
            <a:ext cx="453872" cy="45387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64419" y="4261783"/>
            <a:ext cx="1587306" cy="74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we’re done (after some base-case stuff)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724680" y="3957581"/>
            <a:ext cx="932600" cy="82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507097" y="3160139"/>
            <a:ext cx="674931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Pivot!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583" y="5129334"/>
            <a:ext cx="453872" cy="45387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6860280" y="5521134"/>
            <a:ext cx="366351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800613" y="5485246"/>
            <a:ext cx="60056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049927" y="5459827"/>
            <a:ext cx="36166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882966" y="5483763"/>
            <a:ext cx="220622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36" y="5057001"/>
            <a:ext cx="431611" cy="43161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4680" y="5052625"/>
            <a:ext cx="453872" cy="453872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9187377" y="5444426"/>
            <a:ext cx="366351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127709" y="5408538"/>
            <a:ext cx="60056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377023" y="5383119"/>
            <a:ext cx="361668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210063" y="5407055"/>
            <a:ext cx="220622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447" y="4956759"/>
            <a:ext cx="431611" cy="431611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2885423" y="1129456"/>
            <a:ext cx="1969839" cy="468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295" y="1166457"/>
            <a:ext cx="431611" cy="43161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351" y="1113574"/>
            <a:ext cx="453872" cy="45387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634" y="1129456"/>
            <a:ext cx="437991" cy="43799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492362" y="818834"/>
            <a:ext cx="674931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Pivot!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397680" y="5908322"/>
            <a:ext cx="1969839" cy="468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542" y="5932653"/>
            <a:ext cx="431611" cy="43161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966" y="5922959"/>
            <a:ext cx="453872" cy="45387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746" y="5903926"/>
            <a:ext cx="437991" cy="43799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7890662" y="5850451"/>
            <a:ext cx="1969839" cy="468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7951" y="5896030"/>
            <a:ext cx="431611" cy="43161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980" y="5857821"/>
            <a:ext cx="453872" cy="45387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728" y="5846056"/>
            <a:ext cx="437991" cy="437991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111479" y="5604684"/>
            <a:ext cx="830610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547898" y="5566973"/>
            <a:ext cx="830610" cy="32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77266" y="5694013"/>
            <a:ext cx="2993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either case, we’re done (after some base case stuff and returning recursive calls).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700620" y="2732816"/>
            <a:ext cx="1431826" cy="46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2090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Q: What’s the runtime on a particular input?</a:t>
            </a:r>
          </a:p>
        </p:txBody>
      </p:sp>
      <p:sp>
        <p:nvSpPr>
          <p:cNvPr id="56" name="Slide Number Placeholder 4">
            <a:extLst>
              <a:ext uri="{FF2B5EF4-FFF2-40B4-BE49-F238E27FC236}">
                <a16:creationId xmlns:a16="http://schemas.microsoft.com/office/drawing/2014/main" id="{5CD8AA29-67E6-4292-C9B5-A5AF96B8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CB078BE-5992-CB32-1C86-7151373F3D99}"/>
              </a:ext>
            </a:extLst>
          </p:cNvPr>
          <p:cNvGrpSpPr/>
          <p:nvPr/>
        </p:nvGrpSpPr>
        <p:grpSpPr>
          <a:xfrm>
            <a:off x="3889437" y="1445030"/>
            <a:ext cx="4125533" cy="2655277"/>
            <a:chOff x="2084198" y="1903075"/>
            <a:chExt cx="4672399" cy="3164587"/>
          </a:xfrm>
        </p:grpSpPr>
        <p:cxnSp>
          <p:nvCxnSpPr>
            <p:cNvPr id="57" name="Straight Connector 4">
              <a:extLst>
                <a:ext uri="{FF2B5EF4-FFF2-40B4-BE49-F238E27FC236}">
                  <a16:creationId xmlns:a16="http://schemas.microsoft.com/office/drawing/2014/main" id="{0C7EFA2D-8417-9ACB-E619-2B2B81776B4A}"/>
                </a:ext>
              </a:extLst>
            </p:cNvPr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5">
              <a:extLst>
                <a:ext uri="{FF2B5EF4-FFF2-40B4-BE49-F238E27FC236}">
                  <a16:creationId xmlns:a16="http://schemas.microsoft.com/office/drawing/2014/main" id="{7D4DB0AA-4D16-140B-D046-04FDD257DC20}"/>
                </a:ext>
              </a:extLst>
            </p:cNvPr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62" name="TextBox 6">
              <a:extLst>
                <a:ext uri="{FF2B5EF4-FFF2-40B4-BE49-F238E27FC236}">
                  <a16:creationId xmlns:a16="http://schemas.microsoft.com/office/drawing/2014/main" id="{35C1DD1F-6220-4663-C078-ADFBB30B439A}"/>
                </a:ext>
              </a:extLst>
            </p:cNvPr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88E50EC9-BB58-2D36-8446-21A894CD334D}"/>
                </a:ext>
              </a:extLst>
            </p:cNvPr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B9C4E287-F6AC-2BE7-DAF5-54119D0ADA75}"/>
                </a:ext>
              </a:extLst>
            </p:cNvPr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9">
              <a:extLst>
                <a:ext uri="{FF2B5EF4-FFF2-40B4-BE49-F238E27FC236}">
                  <a16:creationId xmlns:a16="http://schemas.microsoft.com/office/drawing/2014/main" id="{DFCC037C-03A7-4D46-23A1-17051FC882D6}"/>
                </a:ext>
              </a:extLst>
            </p:cNvPr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10">
              <a:extLst>
                <a:ext uri="{FF2B5EF4-FFF2-40B4-BE49-F238E27FC236}">
                  <a16:creationId xmlns:a16="http://schemas.microsoft.com/office/drawing/2014/main" id="{6D6286AE-D836-5968-DFF0-44B0EE7D56DB}"/>
                </a:ext>
              </a:extLst>
            </p:cNvPr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11">
              <a:extLst>
                <a:ext uri="{FF2B5EF4-FFF2-40B4-BE49-F238E27FC236}">
                  <a16:creationId xmlns:a16="http://schemas.microsoft.com/office/drawing/2014/main" id="{38A2C104-3C7A-B44F-2B0C-E8F2E4364333}"/>
                </a:ext>
              </a:extLst>
            </p:cNvPr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12">
              <a:extLst>
                <a:ext uri="{FF2B5EF4-FFF2-40B4-BE49-F238E27FC236}">
                  <a16:creationId xmlns:a16="http://schemas.microsoft.com/office/drawing/2014/main" id="{99F7BE60-DC69-927D-6B4E-97F2E2BDC272}"/>
                </a:ext>
              </a:extLst>
            </p:cNvPr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36B0CA64-923B-DD77-EFA6-04AF3C587C0D}"/>
                </a:ext>
              </a:extLst>
            </p:cNvPr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1" name="TextBox 14">
              <a:extLst>
                <a:ext uri="{FF2B5EF4-FFF2-40B4-BE49-F238E27FC236}">
                  <a16:creationId xmlns:a16="http://schemas.microsoft.com/office/drawing/2014/main" id="{AF5AC096-C984-FA6D-AE6F-07C4E993D2FD}"/>
                </a:ext>
              </a:extLst>
            </p:cNvPr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72" name="Straight Connector 15">
              <a:extLst>
                <a:ext uri="{FF2B5EF4-FFF2-40B4-BE49-F238E27FC236}">
                  <a16:creationId xmlns:a16="http://schemas.microsoft.com/office/drawing/2014/main" id="{11C61505-677A-C626-2F50-6B518657BDD6}"/>
                </a:ext>
              </a:extLst>
            </p:cNvPr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16">
              <a:extLst>
                <a:ext uri="{FF2B5EF4-FFF2-40B4-BE49-F238E27FC236}">
                  <a16:creationId xmlns:a16="http://schemas.microsoft.com/office/drawing/2014/main" id="{D5FF5227-7607-C62F-FAA5-210B80191BDC}"/>
                </a:ext>
              </a:extLst>
            </p:cNvPr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74" name="TextBox 17">
              <a:extLst>
                <a:ext uri="{FF2B5EF4-FFF2-40B4-BE49-F238E27FC236}">
                  <a16:creationId xmlns:a16="http://schemas.microsoft.com/office/drawing/2014/main" id="{B81A577D-376F-AA80-EE13-882A949F0887}"/>
                </a:ext>
              </a:extLst>
            </p:cNvPr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5" name="TextBox 18">
              <a:extLst>
                <a:ext uri="{FF2B5EF4-FFF2-40B4-BE49-F238E27FC236}">
                  <a16:creationId xmlns:a16="http://schemas.microsoft.com/office/drawing/2014/main" id="{74839C6B-4E48-6BA5-F4A1-98BE32838940}"/>
                </a:ext>
              </a:extLst>
            </p:cNvPr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76" name="Oval 19">
              <a:extLst>
                <a:ext uri="{FF2B5EF4-FFF2-40B4-BE49-F238E27FC236}">
                  <a16:creationId xmlns:a16="http://schemas.microsoft.com/office/drawing/2014/main" id="{84ED89F2-01E8-8B66-B5FA-393EF0B31541}"/>
                </a:ext>
              </a:extLst>
            </p:cNvPr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20">
              <a:extLst>
                <a:ext uri="{FF2B5EF4-FFF2-40B4-BE49-F238E27FC236}">
                  <a16:creationId xmlns:a16="http://schemas.microsoft.com/office/drawing/2014/main" id="{82A2F8C1-0965-C25D-00BD-BB0FB1EAE210}"/>
                </a:ext>
              </a:extLst>
            </p:cNvPr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21">
              <a:extLst>
                <a:ext uri="{FF2B5EF4-FFF2-40B4-BE49-F238E27FC236}">
                  <a16:creationId xmlns:a16="http://schemas.microsoft.com/office/drawing/2014/main" id="{A39AE4DD-E899-360D-E491-094C4BCA1854}"/>
                </a:ext>
              </a:extLst>
            </p:cNvPr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22">
              <a:extLst>
                <a:ext uri="{FF2B5EF4-FFF2-40B4-BE49-F238E27FC236}">
                  <a16:creationId xmlns:a16="http://schemas.microsoft.com/office/drawing/2014/main" id="{AA31319B-27A1-31AD-8475-4976F2FDCA74}"/>
                </a:ext>
              </a:extLst>
            </p:cNvPr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23">
            <a:extLst>
              <a:ext uri="{FF2B5EF4-FFF2-40B4-BE49-F238E27FC236}">
                <a16:creationId xmlns:a16="http://schemas.microsoft.com/office/drawing/2014/main" id="{81109015-5D96-C91B-0861-8CAABE886275}"/>
              </a:ext>
            </a:extLst>
          </p:cNvPr>
          <p:cNvCxnSpPr/>
          <p:nvPr/>
        </p:nvCxnSpPr>
        <p:spPr>
          <a:xfrm flipH="1">
            <a:off x="2349751" y="3912077"/>
            <a:ext cx="1463246" cy="1357860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81" name="Straight Connector 24">
            <a:extLst>
              <a:ext uri="{FF2B5EF4-FFF2-40B4-BE49-F238E27FC236}">
                <a16:creationId xmlns:a16="http://schemas.microsoft.com/office/drawing/2014/main" id="{3808D537-C33E-2B14-4296-DC442CD7A019}"/>
              </a:ext>
            </a:extLst>
          </p:cNvPr>
          <p:cNvCxnSpPr/>
          <p:nvPr/>
        </p:nvCxnSpPr>
        <p:spPr>
          <a:xfrm>
            <a:off x="7845032" y="4047465"/>
            <a:ext cx="798108" cy="63686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sp>
        <p:nvSpPr>
          <p:cNvPr id="82" name="Rectangle 25">
            <a:extLst>
              <a:ext uri="{FF2B5EF4-FFF2-40B4-BE49-F238E27FC236}">
                <a16:creationId xmlns:a16="http://schemas.microsoft.com/office/drawing/2014/main" id="{2915CA44-B8AD-6B69-3051-1486FF14B40D}"/>
              </a:ext>
            </a:extLst>
          </p:cNvPr>
          <p:cNvSpPr/>
          <p:nvPr/>
        </p:nvSpPr>
        <p:spPr>
          <a:xfrm>
            <a:off x="1762897" y="5269937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Picture 26">
            <a:extLst>
              <a:ext uri="{FF2B5EF4-FFF2-40B4-BE49-F238E27FC236}">
                <a16:creationId xmlns:a16="http://schemas.microsoft.com/office/drawing/2014/main" id="{C98CEDE0-3624-3579-5F36-00D6240652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088" y="5390866"/>
            <a:ext cx="287594" cy="300200"/>
          </a:xfrm>
          <a:prstGeom prst="rect">
            <a:avLst/>
          </a:prstGeom>
        </p:spPr>
      </p:pic>
      <p:pic>
        <p:nvPicPr>
          <p:cNvPr id="84" name="Picture 27">
            <a:extLst>
              <a:ext uri="{FF2B5EF4-FFF2-40B4-BE49-F238E27FC236}">
                <a16:creationId xmlns:a16="http://schemas.microsoft.com/office/drawing/2014/main" id="{3D01F4C2-EBAA-73B7-DF8E-50E5A09D03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430" y="5316510"/>
            <a:ext cx="384394" cy="401243"/>
          </a:xfrm>
          <a:prstGeom prst="rect">
            <a:avLst/>
          </a:prstGeom>
        </p:spPr>
      </p:pic>
      <p:pic>
        <p:nvPicPr>
          <p:cNvPr id="85" name="Picture 28">
            <a:extLst>
              <a:ext uri="{FF2B5EF4-FFF2-40B4-BE49-F238E27FC236}">
                <a16:creationId xmlns:a16="http://schemas.microsoft.com/office/drawing/2014/main" id="{18082E24-1DBB-B552-E2D5-9DB76156C9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830" y="5326429"/>
            <a:ext cx="342770" cy="357795"/>
          </a:xfrm>
          <a:prstGeom prst="rect">
            <a:avLst/>
          </a:prstGeom>
        </p:spPr>
      </p:pic>
      <p:sp>
        <p:nvSpPr>
          <p:cNvPr id="86" name="Rectangle 29">
            <a:extLst>
              <a:ext uri="{FF2B5EF4-FFF2-40B4-BE49-F238E27FC236}">
                <a16:creationId xmlns:a16="http://schemas.microsoft.com/office/drawing/2014/main" id="{C71CDD47-E735-738A-CC15-D19EC8A1F032}"/>
              </a:ext>
            </a:extLst>
          </p:cNvPr>
          <p:cNvSpPr/>
          <p:nvPr/>
        </p:nvSpPr>
        <p:spPr>
          <a:xfrm>
            <a:off x="3340060" y="4711019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Picture 30">
            <a:extLst>
              <a:ext uri="{FF2B5EF4-FFF2-40B4-BE49-F238E27FC236}">
                <a16:creationId xmlns:a16="http://schemas.microsoft.com/office/drawing/2014/main" id="{B770DB7E-5FC9-52FE-EC33-63F46EFE8E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251" y="4831948"/>
            <a:ext cx="287594" cy="300200"/>
          </a:xfrm>
          <a:prstGeom prst="rect">
            <a:avLst/>
          </a:prstGeom>
        </p:spPr>
      </p:pic>
      <p:pic>
        <p:nvPicPr>
          <p:cNvPr id="88" name="Picture 31">
            <a:extLst>
              <a:ext uri="{FF2B5EF4-FFF2-40B4-BE49-F238E27FC236}">
                <a16:creationId xmlns:a16="http://schemas.microsoft.com/office/drawing/2014/main" id="{27753B6A-5C4C-883D-F064-9A58185338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801" y="4774411"/>
            <a:ext cx="384394" cy="401243"/>
          </a:xfrm>
          <a:prstGeom prst="rect">
            <a:avLst/>
          </a:prstGeom>
        </p:spPr>
      </p:pic>
      <p:pic>
        <p:nvPicPr>
          <p:cNvPr id="89" name="Picture 32">
            <a:extLst>
              <a:ext uri="{FF2B5EF4-FFF2-40B4-BE49-F238E27FC236}">
                <a16:creationId xmlns:a16="http://schemas.microsoft.com/office/drawing/2014/main" id="{EA68880D-9BC9-DAC4-E61E-59C5311F50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686" y="4817859"/>
            <a:ext cx="342770" cy="357795"/>
          </a:xfrm>
          <a:prstGeom prst="rect">
            <a:avLst/>
          </a:prstGeom>
        </p:spPr>
      </p:pic>
      <p:sp>
        <p:nvSpPr>
          <p:cNvPr id="90" name="Rectangle 33">
            <a:extLst>
              <a:ext uri="{FF2B5EF4-FFF2-40B4-BE49-F238E27FC236}">
                <a16:creationId xmlns:a16="http://schemas.microsoft.com/office/drawing/2014/main" id="{E35165E5-8284-B72E-268F-440AE8AEF4DB}"/>
              </a:ext>
            </a:extLst>
          </p:cNvPr>
          <p:cNvSpPr/>
          <p:nvPr/>
        </p:nvSpPr>
        <p:spPr>
          <a:xfrm>
            <a:off x="4204546" y="5906904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1" name="Picture 34">
            <a:extLst>
              <a:ext uri="{FF2B5EF4-FFF2-40B4-BE49-F238E27FC236}">
                <a16:creationId xmlns:a16="http://schemas.microsoft.com/office/drawing/2014/main" id="{825614C0-CF41-5F2A-8535-5414DBFC22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603" y="6014766"/>
            <a:ext cx="287594" cy="300200"/>
          </a:xfrm>
          <a:prstGeom prst="rect">
            <a:avLst/>
          </a:prstGeom>
        </p:spPr>
      </p:pic>
      <p:pic>
        <p:nvPicPr>
          <p:cNvPr id="92" name="Picture 35">
            <a:extLst>
              <a:ext uri="{FF2B5EF4-FFF2-40B4-BE49-F238E27FC236}">
                <a16:creationId xmlns:a16="http://schemas.microsoft.com/office/drawing/2014/main" id="{A8C00BA7-046B-83C1-E4FC-6BC81AFE44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079" y="5953477"/>
            <a:ext cx="384394" cy="401243"/>
          </a:xfrm>
          <a:prstGeom prst="rect">
            <a:avLst/>
          </a:prstGeom>
        </p:spPr>
      </p:pic>
      <p:pic>
        <p:nvPicPr>
          <p:cNvPr id="93" name="Picture 36">
            <a:extLst>
              <a:ext uri="{FF2B5EF4-FFF2-40B4-BE49-F238E27FC236}">
                <a16:creationId xmlns:a16="http://schemas.microsoft.com/office/drawing/2014/main" id="{C2848228-BF00-6683-79BE-384C5D81A6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539" y="5963396"/>
            <a:ext cx="342770" cy="357795"/>
          </a:xfrm>
          <a:prstGeom prst="rect">
            <a:avLst/>
          </a:prstGeom>
        </p:spPr>
      </p:pic>
      <p:sp>
        <p:nvSpPr>
          <p:cNvPr id="94" name="Rectangle 37">
            <a:extLst>
              <a:ext uri="{FF2B5EF4-FFF2-40B4-BE49-F238E27FC236}">
                <a16:creationId xmlns:a16="http://schemas.microsoft.com/office/drawing/2014/main" id="{784AFC73-88A6-F3E2-39CF-3416DF5C4D77}"/>
              </a:ext>
            </a:extLst>
          </p:cNvPr>
          <p:cNvSpPr/>
          <p:nvPr/>
        </p:nvSpPr>
        <p:spPr>
          <a:xfrm>
            <a:off x="5611705" y="5669134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Picture 38">
            <a:extLst>
              <a:ext uri="{FF2B5EF4-FFF2-40B4-BE49-F238E27FC236}">
                <a16:creationId xmlns:a16="http://schemas.microsoft.com/office/drawing/2014/main" id="{5CD3F46B-1E87-1824-720A-FCF4732820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35" y="5806830"/>
            <a:ext cx="287594" cy="300200"/>
          </a:xfrm>
          <a:prstGeom prst="rect">
            <a:avLst/>
          </a:prstGeom>
        </p:spPr>
      </p:pic>
      <p:pic>
        <p:nvPicPr>
          <p:cNvPr id="96" name="Picture 39">
            <a:extLst>
              <a:ext uri="{FF2B5EF4-FFF2-40B4-BE49-F238E27FC236}">
                <a16:creationId xmlns:a16="http://schemas.microsoft.com/office/drawing/2014/main" id="{653636F8-94A2-B9D0-4CA2-1C9E5F6BD0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883" y="5715707"/>
            <a:ext cx="384394" cy="401243"/>
          </a:xfrm>
          <a:prstGeom prst="rect">
            <a:avLst/>
          </a:prstGeom>
        </p:spPr>
      </p:pic>
      <p:pic>
        <p:nvPicPr>
          <p:cNvPr id="97" name="Picture 40">
            <a:extLst>
              <a:ext uri="{FF2B5EF4-FFF2-40B4-BE49-F238E27FC236}">
                <a16:creationId xmlns:a16="http://schemas.microsoft.com/office/drawing/2014/main" id="{56CABCFA-1D8C-D17A-D5E8-90CE373711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09" y="5738038"/>
            <a:ext cx="342770" cy="357795"/>
          </a:xfrm>
          <a:prstGeom prst="rect">
            <a:avLst/>
          </a:prstGeom>
        </p:spPr>
      </p:pic>
      <p:sp>
        <p:nvSpPr>
          <p:cNvPr id="98" name="Rectangle 41">
            <a:extLst>
              <a:ext uri="{FF2B5EF4-FFF2-40B4-BE49-F238E27FC236}">
                <a16:creationId xmlns:a16="http://schemas.microsoft.com/office/drawing/2014/main" id="{AC62634D-586A-DFFD-3FDB-E9175B90758A}"/>
              </a:ext>
            </a:extLst>
          </p:cNvPr>
          <p:cNvSpPr/>
          <p:nvPr/>
        </p:nvSpPr>
        <p:spPr>
          <a:xfrm>
            <a:off x="6763038" y="4868694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9" name="Picture 42">
            <a:extLst>
              <a:ext uri="{FF2B5EF4-FFF2-40B4-BE49-F238E27FC236}">
                <a16:creationId xmlns:a16="http://schemas.microsoft.com/office/drawing/2014/main" id="{5B9587F1-B2AB-2422-1F76-AC6CC4909D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239" y="5002228"/>
            <a:ext cx="287594" cy="300200"/>
          </a:xfrm>
          <a:prstGeom prst="rect">
            <a:avLst/>
          </a:prstGeom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F34E4631-E4EE-42FE-68C5-0286BA0509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670" y="4929994"/>
            <a:ext cx="384394" cy="401243"/>
          </a:xfrm>
          <a:prstGeom prst="rect">
            <a:avLst/>
          </a:prstGeom>
        </p:spPr>
      </p:pic>
      <p:pic>
        <p:nvPicPr>
          <p:cNvPr id="101" name="Picture 44">
            <a:extLst>
              <a:ext uri="{FF2B5EF4-FFF2-40B4-BE49-F238E27FC236}">
                <a16:creationId xmlns:a16="http://schemas.microsoft.com/office/drawing/2014/main" id="{88997750-4F71-8167-11C2-DFE0062DEC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971" y="4925186"/>
            <a:ext cx="342770" cy="357795"/>
          </a:xfrm>
          <a:prstGeom prst="rect">
            <a:avLst/>
          </a:prstGeom>
        </p:spPr>
      </p:pic>
      <p:sp>
        <p:nvSpPr>
          <p:cNvPr id="102" name="Rectangle 45">
            <a:extLst>
              <a:ext uri="{FF2B5EF4-FFF2-40B4-BE49-F238E27FC236}">
                <a16:creationId xmlns:a16="http://schemas.microsoft.com/office/drawing/2014/main" id="{5D6257CB-1708-CA20-B0F8-1EDF5B17DFBF}"/>
              </a:ext>
            </a:extLst>
          </p:cNvPr>
          <p:cNvSpPr/>
          <p:nvPr/>
        </p:nvSpPr>
        <p:spPr>
          <a:xfrm>
            <a:off x="8261207" y="4684333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" name="Picture 46">
            <a:extLst>
              <a:ext uri="{FF2B5EF4-FFF2-40B4-BE49-F238E27FC236}">
                <a16:creationId xmlns:a16="http://schemas.microsoft.com/office/drawing/2014/main" id="{082AA2F6-C885-882F-8CE5-0ABAAC8B8D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647" y="4817858"/>
            <a:ext cx="287594" cy="300200"/>
          </a:xfrm>
          <a:prstGeom prst="rect">
            <a:avLst/>
          </a:prstGeom>
        </p:spPr>
      </p:pic>
      <p:pic>
        <p:nvPicPr>
          <p:cNvPr id="104" name="Picture 47">
            <a:extLst>
              <a:ext uri="{FF2B5EF4-FFF2-40B4-BE49-F238E27FC236}">
                <a16:creationId xmlns:a16="http://schemas.microsoft.com/office/drawing/2014/main" id="{277BBD6E-AECB-9D0C-A234-6358AA8BEC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730" y="4751086"/>
            <a:ext cx="384394" cy="401243"/>
          </a:xfrm>
          <a:prstGeom prst="rect">
            <a:avLst/>
          </a:prstGeom>
        </p:spPr>
      </p:pic>
      <p:pic>
        <p:nvPicPr>
          <p:cNvPr id="105" name="Picture 48">
            <a:extLst>
              <a:ext uri="{FF2B5EF4-FFF2-40B4-BE49-F238E27FC236}">
                <a16:creationId xmlns:a16="http://schemas.microsoft.com/office/drawing/2014/main" id="{B911318A-F97B-C0C7-5701-87B4B777D7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167" y="4756560"/>
            <a:ext cx="342770" cy="357795"/>
          </a:xfrm>
          <a:prstGeom prst="rect">
            <a:avLst/>
          </a:prstGeom>
        </p:spPr>
      </p:pic>
      <p:cxnSp>
        <p:nvCxnSpPr>
          <p:cNvPr id="106" name="Straight Connector 49">
            <a:extLst>
              <a:ext uri="{FF2B5EF4-FFF2-40B4-BE49-F238E27FC236}">
                <a16:creationId xmlns:a16="http://schemas.microsoft.com/office/drawing/2014/main" id="{83916B58-7FB0-9B48-73EB-F71882B9049B}"/>
              </a:ext>
            </a:extLst>
          </p:cNvPr>
          <p:cNvCxnSpPr/>
          <p:nvPr/>
        </p:nvCxnSpPr>
        <p:spPr>
          <a:xfrm>
            <a:off x="6559813" y="4020201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7" name="Straight Connector 50">
            <a:extLst>
              <a:ext uri="{FF2B5EF4-FFF2-40B4-BE49-F238E27FC236}">
                <a16:creationId xmlns:a16="http://schemas.microsoft.com/office/drawing/2014/main" id="{2FC1CDFC-D2A5-05F0-F23B-19E756197D49}"/>
              </a:ext>
            </a:extLst>
          </p:cNvPr>
          <p:cNvCxnSpPr/>
          <p:nvPr/>
        </p:nvCxnSpPr>
        <p:spPr>
          <a:xfrm>
            <a:off x="5593095" y="4049771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8" name="Straight Connector 51">
            <a:extLst>
              <a:ext uri="{FF2B5EF4-FFF2-40B4-BE49-F238E27FC236}">
                <a16:creationId xmlns:a16="http://schemas.microsoft.com/office/drawing/2014/main" id="{3E50E6BA-538F-A3C8-46CB-5420D534C2A8}"/>
              </a:ext>
            </a:extLst>
          </p:cNvPr>
          <p:cNvCxnSpPr/>
          <p:nvPr/>
        </p:nvCxnSpPr>
        <p:spPr>
          <a:xfrm>
            <a:off x="4448953" y="3970157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9" name="Straight Connector 52">
            <a:extLst>
              <a:ext uri="{FF2B5EF4-FFF2-40B4-BE49-F238E27FC236}">
                <a16:creationId xmlns:a16="http://schemas.microsoft.com/office/drawing/2014/main" id="{7607A5F4-9342-9511-DCD7-391B2CE1A88E}"/>
              </a:ext>
            </a:extLst>
          </p:cNvPr>
          <p:cNvCxnSpPr/>
          <p:nvPr/>
        </p:nvCxnSpPr>
        <p:spPr>
          <a:xfrm flipH="1">
            <a:off x="5134088" y="4040671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10" name="Straight Connector 53">
            <a:extLst>
              <a:ext uri="{FF2B5EF4-FFF2-40B4-BE49-F238E27FC236}">
                <a16:creationId xmlns:a16="http://schemas.microsoft.com/office/drawing/2014/main" id="{4772C824-307C-775A-431E-46545D26CD1C}"/>
              </a:ext>
            </a:extLst>
          </p:cNvPr>
          <p:cNvCxnSpPr/>
          <p:nvPr/>
        </p:nvCxnSpPr>
        <p:spPr>
          <a:xfrm flipH="1">
            <a:off x="6078061" y="4015650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11" name="Straight Connector 54">
            <a:extLst>
              <a:ext uri="{FF2B5EF4-FFF2-40B4-BE49-F238E27FC236}">
                <a16:creationId xmlns:a16="http://schemas.microsoft.com/office/drawing/2014/main" id="{181184EA-909C-136C-F4A6-75AB32050848}"/>
              </a:ext>
            </a:extLst>
          </p:cNvPr>
          <p:cNvCxnSpPr/>
          <p:nvPr/>
        </p:nvCxnSpPr>
        <p:spPr>
          <a:xfrm flipH="1">
            <a:off x="7388246" y="4042945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sp>
        <p:nvSpPr>
          <p:cNvPr id="112" name="Freeform 57">
            <a:extLst>
              <a:ext uri="{FF2B5EF4-FFF2-40B4-BE49-F238E27FC236}">
                <a16:creationId xmlns:a16="http://schemas.microsoft.com/office/drawing/2014/main" id="{09653CC0-A942-7042-3528-E17F75158054}"/>
              </a:ext>
            </a:extLst>
          </p:cNvPr>
          <p:cNvSpPr/>
          <p:nvPr/>
        </p:nvSpPr>
        <p:spPr>
          <a:xfrm>
            <a:off x="4765355" y="1992574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 cap="flat" cmpd="sng" algn="ctr">
            <a:solidFill>
              <a:srgbClr val="DE6769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58">
            <a:extLst>
              <a:ext uri="{FF2B5EF4-FFF2-40B4-BE49-F238E27FC236}">
                <a16:creationId xmlns:a16="http://schemas.microsoft.com/office/drawing/2014/main" id="{2CAAE7EF-6074-5E79-C152-ABA7237EF557}"/>
              </a:ext>
            </a:extLst>
          </p:cNvPr>
          <p:cNvSpPr txBox="1"/>
          <p:nvPr/>
        </p:nvSpPr>
        <p:spPr>
          <a:xfrm>
            <a:off x="7189154" y="1198924"/>
            <a:ext cx="303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If we take this path through the tree, the runtime is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Ω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(length of the path).</a:t>
            </a:r>
          </a:p>
        </p:txBody>
      </p:sp>
      <p:cxnSp>
        <p:nvCxnSpPr>
          <p:cNvPr id="114" name="Straight Arrow Connector 60">
            <a:extLst>
              <a:ext uri="{FF2B5EF4-FFF2-40B4-BE49-F238E27FC236}">
                <a16:creationId xmlns:a16="http://schemas.microsoft.com/office/drawing/2014/main" id="{6D2D7AFA-9C20-933C-40CA-A66888C2512D}"/>
              </a:ext>
            </a:extLst>
          </p:cNvPr>
          <p:cNvCxnSpPr>
            <a:stCxn id="113" idx="1"/>
          </p:cNvCxnSpPr>
          <p:nvPr/>
        </p:nvCxnSpPr>
        <p:spPr>
          <a:xfrm flipH="1">
            <a:off x="5655394" y="1706756"/>
            <a:ext cx="1533760" cy="1372037"/>
          </a:xfrm>
          <a:prstGeom prst="straightConnector1">
            <a:avLst/>
          </a:prstGeom>
          <a:noFill/>
          <a:ln w="9525" cap="flat" cmpd="sng" algn="ctr">
            <a:solidFill>
              <a:srgbClr val="DE6769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15" name="TextBox 62">
            <a:extLst>
              <a:ext uri="{FF2B5EF4-FFF2-40B4-BE49-F238E27FC236}">
                <a16:creationId xmlns:a16="http://schemas.microsoft.com/office/drawing/2014/main" id="{45D176CF-5EF4-7837-FB08-224101F13096}"/>
              </a:ext>
            </a:extLst>
          </p:cNvPr>
          <p:cNvSpPr txBox="1"/>
          <p:nvPr/>
        </p:nvSpPr>
        <p:spPr>
          <a:xfrm>
            <a:off x="1746873" y="879395"/>
            <a:ext cx="33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A: At least the length of the path from the root to the corresponding leaf.</a:t>
            </a:r>
          </a:p>
        </p:txBody>
      </p:sp>
    </p:spTree>
    <p:extLst>
      <p:ext uri="{BB962C8B-B14F-4D97-AF65-F5344CB8AC3E}">
        <p14:creationId xmlns:p14="http://schemas.microsoft.com/office/powerpoint/2010/main" val="115319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Q: What’s the worst-case runtime?</a:t>
            </a:r>
          </a:p>
        </p:txBody>
      </p:sp>
      <p:grpSp>
        <p:nvGrpSpPr>
          <p:cNvPr id="57" name="Group 3">
            <a:extLst>
              <a:ext uri="{FF2B5EF4-FFF2-40B4-BE49-F238E27FC236}">
                <a16:creationId xmlns:a16="http://schemas.microsoft.com/office/drawing/2014/main" id="{FA64914B-444E-0EC6-68B6-DB8029A7AC03}"/>
              </a:ext>
            </a:extLst>
          </p:cNvPr>
          <p:cNvGrpSpPr/>
          <p:nvPr/>
        </p:nvGrpSpPr>
        <p:grpSpPr>
          <a:xfrm>
            <a:off x="4033235" y="1398644"/>
            <a:ext cx="4125533" cy="2655277"/>
            <a:chOff x="2084198" y="1903075"/>
            <a:chExt cx="4672399" cy="3164587"/>
          </a:xfrm>
        </p:grpSpPr>
        <p:cxnSp>
          <p:nvCxnSpPr>
            <p:cNvPr id="60" name="Straight Connector 4">
              <a:extLst>
                <a:ext uri="{FF2B5EF4-FFF2-40B4-BE49-F238E27FC236}">
                  <a16:creationId xmlns:a16="http://schemas.microsoft.com/office/drawing/2014/main" id="{071CB21A-02B5-8FAE-F947-E10ED4CF9C8E}"/>
                </a:ext>
              </a:extLst>
            </p:cNvPr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5">
              <a:extLst>
                <a:ext uri="{FF2B5EF4-FFF2-40B4-BE49-F238E27FC236}">
                  <a16:creationId xmlns:a16="http://schemas.microsoft.com/office/drawing/2014/main" id="{C661D34C-D471-AD7A-91B7-AF96682C9391}"/>
                </a:ext>
              </a:extLst>
            </p:cNvPr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62" name="TextBox 6">
              <a:extLst>
                <a:ext uri="{FF2B5EF4-FFF2-40B4-BE49-F238E27FC236}">
                  <a16:creationId xmlns:a16="http://schemas.microsoft.com/office/drawing/2014/main" id="{1C647466-568A-3449-76D5-B48D1FA4E9F6}"/>
                </a:ext>
              </a:extLst>
            </p:cNvPr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FAD3AFF1-C2EA-35DB-D22F-388AE408DA3A}"/>
                </a:ext>
              </a:extLst>
            </p:cNvPr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F903DCF7-0F8E-BAC5-BC6E-EA1192A9D7DD}"/>
                </a:ext>
              </a:extLst>
            </p:cNvPr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369B6012-023A-1CD1-BC72-D90FF46D8AC8}"/>
                </a:ext>
              </a:extLst>
            </p:cNvPr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0E9CADA5-8C31-DF6D-FF93-058684F59A45}"/>
                </a:ext>
              </a:extLst>
            </p:cNvPr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Connector 11">
              <a:extLst>
                <a:ext uri="{FF2B5EF4-FFF2-40B4-BE49-F238E27FC236}">
                  <a16:creationId xmlns:a16="http://schemas.microsoft.com/office/drawing/2014/main" id="{29A7D8A9-A5EC-95BD-4C57-98822B510D6F}"/>
                </a:ext>
              </a:extLst>
            </p:cNvPr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12">
              <a:extLst>
                <a:ext uri="{FF2B5EF4-FFF2-40B4-BE49-F238E27FC236}">
                  <a16:creationId xmlns:a16="http://schemas.microsoft.com/office/drawing/2014/main" id="{ED88123F-5FC4-624D-5146-EC7B7F829B00}"/>
                </a:ext>
              </a:extLst>
            </p:cNvPr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8AE7FD85-1FB4-529A-A650-EEA388CB3263}"/>
                </a:ext>
              </a:extLst>
            </p:cNvPr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0" name="TextBox 14">
              <a:extLst>
                <a:ext uri="{FF2B5EF4-FFF2-40B4-BE49-F238E27FC236}">
                  <a16:creationId xmlns:a16="http://schemas.microsoft.com/office/drawing/2014/main" id="{EC31E422-98C0-DC75-C6E1-9C5D18F70B69}"/>
                </a:ext>
              </a:extLst>
            </p:cNvPr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71" name="Straight Connector 15">
              <a:extLst>
                <a:ext uri="{FF2B5EF4-FFF2-40B4-BE49-F238E27FC236}">
                  <a16:creationId xmlns:a16="http://schemas.microsoft.com/office/drawing/2014/main" id="{EEF854D4-DB91-91AF-C46E-4A7CAE23F181}"/>
                </a:ext>
              </a:extLst>
            </p:cNvPr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16">
              <a:extLst>
                <a:ext uri="{FF2B5EF4-FFF2-40B4-BE49-F238E27FC236}">
                  <a16:creationId xmlns:a16="http://schemas.microsoft.com/office/drawing/2014/main" id="{6B900B1E-DAEB-5A7A-23EF-B9B1528981FC}"/>
                </a:ext>
              </a:extLst>
            </p:cNvPr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solid"/>
              <a:miter lim="800000"/>
            </a:ln>
            <a:effectLst/>
          </p:spPr>
        </p:cxnSp>
        <p:sp>
          <p:nvSpPr>
            <p:cNvPr id="73" name="TextBox 17">
              <a:extLst>
                <a:ext uri="{FF2B5EF4-FFF2-40B4-BE49-F238E27FC236}">
                  <a16:creationId xmlns:a16="http://schemas.microsoft.com/office/drawing/2014/main" id="{9DE0EA7D-9D63-631B-A7BC-C8061D2555AA}"/>
                </a:ext>
              </a:extLst>
            </p:cNvPr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5CD65057-6128-0B25-AAC6-5F68F18C25E4}"/>
                </a:ext>
              </a:extLst>
            </p:cNvPr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810B5274-30D1-0239-5BB4-3AC7D547A005}"/>
                </a:ext>
              </a:extLst>
            </p:cNvPr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FF420AD0-614E-BFED-52C5-D4E640E2E90A}"/>
                </a:ext>
              </a:extLst>
            </p:cNvPr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97BFFEB6-6520-E017-8B03-CA9A702F1808}"/>
                </a:ext>
              </a:extLst>
            </p:cNvPr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068CC734-D032-54BF-6C6C-A0DE610FF3A8}"/>
                </a:ext>
              </a:extLst>
            </p:cNvPr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  <a:solidFill>
              <a:srgbClr val="1D9A78"/>
            </a:solidFill>
            <a:ln w="12700" cap="flat" cmpd="sng" algn="ctr">
              <a:solidFill>
                <a:srgbClr val="1D9A7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9" name="Straight Connector 23">
            <a:extLst>
              <a:ext uri="{FF2B5EF4-FFF2-40B4-BE49-F238E27FC236}">
                <a16:creationId xmlns:a16="http://schemas.microsoft.com/office/drawing/2014/main" id="{810F4F65-58A0-F820-D57A-4303A738688D}"/>
              </a:ext>
            </a:extLst>
          </p:cNvPr>
          <p:cNvCxnSpPr/>
          <p:nvPr/>
        </p:nvCxnSpPr>
        <p:spPr>
          <a:xfrm flipH="1">
            <a:off x="2493549" y="3865691"/>
            <a:ext cx="1463246" cy="1357860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80" name="Straight Connector 24">
            <a:extLst>
              <a:ext uri="{FF2B5EF4-FFF2-40B4-BE49-F238E27FC236}">
                <a16:creationId xmlns:a16="http://schemas.microsoft.com/office/drawing/2014/main" id="{8FAA3F27-699E-FA45-D799-0768BC883610}"/>
              </a:ext>
            </a:extLst>
          </p:cNvPr>
          <p:cNvCxnSpPr/>
          <p:nvPr/>
        </p:nvCxnSpPr>
        <p:spPr>
          <a:xfrm>
            <a:off x="7988830" y="4001079"/>
            <a:ext cx="798108" cy="63686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sp>
        <p:nvSpPr>
          <p:cNvPr id="81" name="Rectangle 25">
            <a:extLst>
              <a:ext uri="{FF2B5EF4-FFF2-40B4-BE49-F238E27FC236}">
                <a16:creationId xmlns:a16="http://schemas.microsoft.com/office/drawing/2014/main" id="{4C79AC77-3027-EDCB-2EBE-2EDDCBD10367}"/>
              </a:ext>
            </a:extLst>
          </p:cNvPr>
          <p:cNvSpPr/>
          <p:nvPr/>
        </p:nvSpPr>
        <p:spPr>
          <a:xfrm>
            <a:off x="1906695" y="5223551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26">
            <a:extLst>
              <a:ext uri="{FF2B5EF4-FFF2-40B4-BE49-F238E27FC236}">
                <a16:creationId xmlns:a16="http://schemas.microsoft.com/office/drawing/2014/main" id="{487ACB53-57AA-D384-7057-55BBD26C0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86" y="5344480"/>
            <a:ext cx="287594" cy="300200"/>
          </a:xfrm>
          <a:prstGeom prst="rect">
            <a:avLst/>
          </a:prstGeom>
        </p:spPr>
      </p:pic>
      <p:pic>
        <p:nvPicPr>
          <p:cNvPr id="83" name="Picture 27">
            <a:extLst>
              <a:ext uri="{FF2B5EF4-FFF2-40B4-BE49-F238E27FC236}">
                <a16:creationId xmlns:a16="http://schemas.microsoft.com/office/drawing/2014/main" id="{A3CB80CA-7C16-91B9-E175-B942ECCCA6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228" y="5270124"/>
            <a:ext cx="384394" cy="401243"/>
          </a:xfrm>
          <a:prstGeom prst="rect">
            <a:avLst/>
          </a:prstGeom>
        </p:spPr>
      </p:pic>
      <p:pic>
        <p:nvPicPr>
          <p:cNvPr id="84" name="Picture 28">
            <a:extLst>
              <a:ext uri="{FF2B5EF4-FFF2-40B4-BE49-F238E27FC236}">
                <a16:creationId xmlns:a16="http://schemas.microsoft.com/office/drawing/2014/main" id="{32B5FF3B-0BE7-0E2A-141B-08D61F5779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628" y="5280043"/>
            <a:ext cx="342770" cy="357795"/>
          </a:xfrm>
          <a:prstGeom prst="rect">
            <a:avLst/>
          </a:prstGeom>
        </p:spPr>
      </p:pic>
      <p:sp>
        <p:nvSpPr>
          <p:cNvPr id="85" name="Rectangle 29">
            <a:extLst>
              <a:ext uri="{FF2B5EF4-FFF2-40B4-BE49-F238E27FC236}">
                <a16:creationId xmlns:a16="http://schemas.microsoft.com/office/drawing/2014/main" id="{40FD92CE-1C8E-17F4-540D-DEA99B3C71E6}"/>
              </a:ext>
            </a:extLst>
          </p:cNvPr>
          <p:cNvSpPr/>
          <p:nvPr/>
        </p:nvSpPr>
        <p:spPr>
          <a:xfrm>
            <a:off x="3483858" y="4664633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30">
            <a:extLst>
              <a:ext uri="{FF2B5EF4-FFF2-40B4-BE49-F238E27FC236}">
                <a16:creationId xmlns:a16="http://schemas.microsoft.com/office/drawing/2014/main" id="{4750EC0E-BAAA-F89C-85CF-0D3CB730BF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049" y="4785562"/>
            <a:ext cx="287594" cy="300200"/>
          </a:xfrm>
          <a:prstGeom prst="rect">
            <a:avLst/>
          </a:prstGeom>
        </p:spPr>
      </p:pic>
      <p:pic>
        <p:nvPicPr>
          <p:cNvPr id="87" name="Picture 31">
            <a:extLst>
              <a:ext uri="{FF2B5EF4-FFF2-40B4-BE49-F238E27FC236}">
                <a16:creationId xmlns:a16="http://schemas.microsoft.com/office/drawing/2014/main" id="{0E5ED6C2-DD22-C2B3-6B1B-55266DB229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599" y="4728025"/>
            <a:ext cx="384394" cy="401243"/>
          </a:xfrm>
          <a:prstGeom prst="rect">
            <a:avLst/>
          </a:prstGeom>
        </p:spPr>
      </p:pic>
      <p:pic>
        <p:nvPicPr>
          <p:cNvPr id="88" name="Picture 32">
            <a:extLst>
              <a:ext uri="{FF2B5EF4-FFF2-40B4-BE49-F238E27FC236}">
                <a16:creationId xmlns:a16="http://schemas.microsoft.com/office/drawing/2014/main" id="{D0383A16-3E61-A65F-DED0-D0CC9ADD56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484" y="4771473"/>
            <a:ext cx="342770" cy="357795"/>
          </a:xfrm>
          <a:prstGeom prst="rect">
            <a:avLst/>
          </a:prstGeom>
        </p:spPr>
      </p:pic>
      <p:sp>
        <p:nvSpPr>
          <p:cNvPr id="89" name="Rectangle 33">
            <a:extLst>
              <a:ext uri="{FF2B5EF4-FFF2-40B4-BE49-F238E27FC236}">
                <a16:creationId xmlns:a16="http://schemas.microsoft.com/office/drawing/2014/main" id="{D2D66253-331A-AAC6-0017-18A0ADBD32C8}"/>
              </a:ext>
            </a:extLst>
          </p:cNvPr>
          <p:cNvSpPr/>
          <p:nvPr/>
        </p:nvSpPr>
        <p:spPr>
          <a:xfrm>
            <a:off x="4432235" y="5951928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34">
            <a:extLst>
              <a:ext uri="{FF2B5EF4-FFF2-40B4-BE49-F238E27FC236}">
                <a16:creationId xmlns:a16="http://schemas.microsoft.com/office/drawing/2014/main" id="{267675B4-2025-766D-5279-3338459FEA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292" y="6059790"/>
            <a:ext cx="287594" cy="300200"/>
          </a:xfrm>
          <a:prstGeom prst="rect">
            <a:avLst/>
          </a:prstGeom>
        </p:spPr>
      </p:pic>
      <p:pic>
        <p:nvPicPr>
          <p:cNvPr id="91" name="Picture 35">
            <a:extLst>
              <a:ext uri="{FF2B5EF4-FFF2-40B4-BE49-F238E27FC236}">
                <a16:creationId xmlns:a16="http://schemas.microsoft.com/office/drawing/2014/main" id="{3C1479B0-7606-60C9-0BAF-48DF1850EE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768" y="5998501"/>
            <a:ext cx="384394" cy="401243"/>
          </a:xfrm>
          <a:prstGeom prst="rect">
            <a:avLst/>
          </a:prstGeom>
        </p:spPr>
      </p:pic>
      <p:pic>
        <p:nvPicPr>
          <p:cNvPr id="92" name="Picture 36">
            <a:extLst>
              <a:ext uri="{FF2B5EF4-FFF2-40B4-BE49-F238E27FC236}">
                <a16:creationId xmlns:a16="http://schemas.microsoft.com/office/drawing/2014/main" id="{EB344D8E-DA4C-6D8A-2630-AB8F636C81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228" y="6008420"/>
            <a:ext cx="342770" cy="357795"/>
          </a:xfrm>
          <a:prstGeom prst="rect">
            <a:avLst/>
          </a:prstGeom>
        </p:spPr>
      </p:pic>
      <p:sp>
        <p:nvSpPr>
          <p:cNvPr id="93" name="Rectangle 37">
            <a:extLst>
              <a:ext uri="{FF2B5EF4-FFF2-40B4-BE49-F238E27FC236}">
                <a16:creationId xmlns:a16="http://schemas.microsoft.com/office/drawing/2014/main" id="{889536D9-5F84-12F1-7050-02B2393121F3}"/>
              </a:ext>
            </a:extLst>
          </p:cNvPr>
          <p:cNvSpPr/>
          <p:nvPr/>
        </p:nvSpPr>
        <p:spPr>
          <a:xfrm>
            <a:off x="5755503" y="5622748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38">
            <a:extLst>
              <a:ext uri="{FF2B5EF4-FFF2-40B4-BE49-F238E27FC236}">
                <a16:creationId xmlns:a16="http://schemas.microsoft.com/office/drawing/2014/main" id="{4ECA3B26-7710-E4F6-BAF4-75458EECE7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833" y="5760444"/>
            <a:ext cx="287594" cy="300200"/>
          </a:xfrm>
          <a:prstGeom prst="rect">
            <a:avLst/>
          </a:prstGeom>
        </p:spPr>
      </p:pic>
      <p:pic>
        <p:nvPicPr>
          <p:cNvPr id="95" name="Picture 39">
            <a:extLst>
              <a:ext uri="{FF2B5EF4-FFF2-40B4-BE49-F238E27FC236}">
                <a16:creationId xmlns:a16="http://schemas.microsoft.com/office/drawing/2014/main" id="{134C5043-6EF0-4E7E-CCF7-E208C30352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681" y="5669321"/>
            <a:ext cx="384394" cy="401243"/>
          </a:xfrm>
          <a:prstGeom prst="rect">
            <a:avLst/>
          </a:prstGeom>
        </p:spPr>
      </p:pic>
      <p:pic>
        <p:nvPicPr>
          <p:cNvPr id="96" name="Picture 40">
            <a:extLst>
              <a:ext uri="{FF2B5EF4-FFF2-40B4-BE49-F238E27FC236}">
                <a16:creationId xmlns:a16="http://schemas.microsoft.com/office/drawing/2014/main" id="{83B3830E-9485-4428-A679-A39BDB2F25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707" y="5691652"/>
            <a:ext cx="342770" cy="357795"/>
          </a:xfrm>
          <a:prstGeom prst="rect">
            <a:avLst/>
          </a:prstGeom>
        </p:spPr>
      </p:pic>
      <p:sp>
        <p:nvSpPr>
          <p:cNvPr id="97" name="Rectangle 41">
            <a:extLst>
              <a:ext uri="{FF2B5EF4-FFF2-40B4-BE49-F238E27FC236}">
                <a16:creationId xmlns:a16="http://schemas.microsoft.com/office/drawing/2014/main" id="{FB693B82-61DC-6BCA-C6A5-B2CB3CC061EE}"/>
              </a:ext>
            </a:extLst>
          </p:cNvPr>
          <p:cNvSpPr/>
          <p:nvPr/>
        </p:nvSpPr>
        <p:spPr>
          <a:xfrm>
            <a:off x="6906836" y="4822308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8" name="Picture 42">
            <a:extLst>
              <a:ext uri="{FF2B5EF4-FFF2-40B4-BE49-F238E27FC236}">
                <a16:creationId xmlns:a16="http://schemas.microsoft.com/office/drawing/2014/main" id="{1390131E-5B82-BE9C-161F-EE0C439A3F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037" y="4955842"/>
            <a:ext cx="287594" cy="300200"/>
          </a:xfrm>
          <a:prstGeom prst="rect">
            <a:avLst/>
          </a:prstGeom>
        </p:spPr>
      </p:pic>
      <p:pic>
        <p:nvPicPr>
          <p:cNvPr id="99" name="Picture 43">
            <a:extLst>
              <a:ext uri="{FF2B5EF4-FFF2-40B4-BE49-F238E27FC236}">
                <a16:creationId xmlns:a16="http://schemas.microsoft.com/office/drawing/2014/main" id="{8CDE905E-D0C8-5F2C-0DF0-6FF1A6C76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468" y="4883608"/>
            <a:ext cx="384394" cy="401243"/>
          </a:xfrm>
          <a:prstGeom prst="rect">
            <a:avLst/>
          </a:prstGeom>
        </p:spPr>
      </p:pic>
      <p:pic>
        <p:nvPicPr>
          <p:cNvPr id="100" name="Picture 44">
            <a:extLst>
              <a:ext uri="{FF2B5EF4-FFF2-40B4-BE49-F238E27FC236}">
                <a16:creationId xmlns:a16="http://schemas.microsoft.com/office/drawing/2014/main" id="{46089D91-F162-5B85-05C5-E873BA0602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769" y="4878800"/>
            <a:ext cx="342770" cy="357795"/>
          </a:xfrm>
          <a:prstGeom prst="rect">
            <a:avLst/>
          </a:prstGeom>
        </p:spPr>
      </p:pic>
      <p:sp>
        <p:nvSpPr>
          <p:cNvPr id="101" name="Rectangle 45">
            <a:extLst>
              <a:ext uri="{FF2B5EF4-FFF2-40B4-BE49-F238E27FC236}">
                <a16:creationId xmlns:a16="http://schemas.microsoft.com/office/drawing/2014/main" id="{F2943DFE-F190-FAA3-CD24-9A4F293F33C1}"/>
              </a:ext>
            </a:extLst>
          </p:cNvPr>
          <p:cNvSpPr/>
          <p:nvPr/>
        </p:nvSpPr>
        <p:spPr>
          <a:xfrm>
            <a:off x="8405005" y="4637947"/>
            <a:ext cx="1173708" cy="491320"/>
          </a:xfrm>
          <a:prstGeom prst="rect">
            <a:avLst/>
          </a:prstGeom>
          <a:noFill/>
          <a:ln w="38100" cap="flat" cmpd="sng" algn="ctr">
            <a:solidFill>
              <a:srgbClr val="1D9A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46">
            <a:extLst>
              <a:ext uri="{FF2B5EF4-FFF2-40B4-BE49-F238E27FC236}">
                <a16:creationId xmlns:a16="http://schemas.microsoft.com/office/drawing/2014/main" id="{BC3C8B39-F3C3-E160-A030-F58582898A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445" y="4771472"/>
            <a:ext cx="287594" cy="300200"/>
          </a:xfrm>
          <a:prstGeom prst="rect">
            <a:avLst/>
          </a:prstGeom>
        </p:spPr>
      </p:pic>
      <p:pic>
        <p:nvPicPr>
          <p:cNvPr id="103" name="Picture 47">
            <a:extLst>
              <a:ext uri="{FF2B5EF4-FFF2-40B4-BE49-F238E27FC236}">
                <a16:creationId xmlns:a16="http://schemas.microsoft.com/office/drawing/2014/main" id="{E5DA58F2-14BE-A7ED-5DFE-10B14FE766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1528" y="4704700"/>
            <a:ext cx="384394" cy="401243"/>
          </a:xfrm>
          <a:prstGeom prst="rect">
            <a:avLst/>
          </a:prstGeom>
        </p:spPr>
      </p:pic>
      <p:pic>
        <p:nvPicPr>
          <p:cNvPr id="104" name="Picture 48">
            <a:extLst>
              <a:ext uri="{FF2B5EF4-FFF2-40B4-BE49-F238E27FC236}">
                <a16:creationId xmlns:a16="http://schemas.microsoft.com/office/drawing/2014/main" id="{EF478D35-2F99-FF7F-3971-9BF878AAD6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965" y="4710174"/>
            <a:ext cx="342770" cy="357795"/>
          </a:xfrm>
          <a:prstGeom prst="rect">
            <a:avLst/>
          </a:prstGeom>
        </p:spPr>
      </p:pic>
      <p:cxnSp>
        <p:nvCxnSpPr>
          <p:cNvPr id="105" name="Straight Connector 49">
            <a:extLst>
              <a:ext uri="{FF2B5EF4-FFF2-40B4-BE49-F238E27FC236}">
                <a16:creationId xmlns:a16="http://schemas.microsoft.com/office/drawing/2014/main" id="{C8D07F97-A605-2BC9-72B2-67AB0019CAE9}"/>
              </a:ext>
            </a:extLst>
          </p:cNvPr>
          <p:cNvCxnSpPr/>
          <p:nvPr/>
        </p:nvCxnSpPr>
        <p:spPr>
          <a:xfrm>
            <a:off x="6703611" y="3973815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6" name="Straight Connector 50">
            <a:extLst>
              <a:ext uri="{FF2B5EF4-FFF2-40B4-BE49-F238E27FC236}">
                <a16:creationId xmlns:a16="http://schemas.microsoft.com/office/drawing/2014/main" id="{B16E92E8-4640-E51C-26AE-E8F08EEE6949}"/>
              </a:ext>
            </a:extLst>
          </p:cNvPr>
          <p:cNvCxnSpPr/>
          <p:nvPr/>
        </p:nvCxnSpPr>
        <p:spPr>
          <a:xfrm>
            <a:off x="5736893" y="4003385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7" name="Straight Connector 51">
            <a:extLst>
              <a:ext uri="{FF2B5EF4-FFF2-40B4-BE49-F238E27FC236}">
                <a16:creationId xmlns:a16="http://schemas.microsoft.com/office/drawing/2014/main" id="{856D339A-8577-910A-C405-E1C8BE3E79C8}"/>
              </a:ext>
            </a:extLst>
          </p:cNvPr>
          <p:cNvCxnSpPr/>
          <p:nvPr/>
        </p:nvCxnSpPr>
        <p:spPr>
          <a:xfrm>
            <a:off x="4592751" y="3923771"/>
            <a:ext cx="252244" cy="231208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8" name="Straight Connector 52">
            <a:extLst>
              <a:ext uri="{FF2B5EF4-FFF2-40B4-BE49-F238E27FC236}">
                <a16:creationId xmlns:a16="http://schemas.microsoft.com/office/drawing/2014/main" id="{17D8422D-DC13-18E6-7A1B-6C9E195481E4}"/>
              </a:ext>
            </a:extLst>
          </p:cNvPr>
          <p:cNvCxnSpPr/>
          <p:nvPr/>
        </p:nvCxnSpPr>
        <p:spPr>
          <a:xfrm flipH="1">
            <a:off x="5277886" y="3994285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09" name="Straight Connector 53">
            <a:extLst>
              <a:ext uri="{FF2B5EF4-FFF2-40B4-BE49-F238E27FC236}">
                <a16:creationId xmlns:a16="http://schemas.microsoft.com/office/drawing/2014/main" id="{631AFEE7-65D9-DB73-6CE3-A9D67F7A478E}"/>
              </a:ext>
            </a:extLst>
          </p:cNvPr>
          <p:cNvCxnSpPr/>
          <p:nvPr/>
        </p:nvCxnSpPr>
        <p:spPr>
          <a:xfrm flipH="1">
            <a:off x="6221859" y="3969264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cxnSp>
        <p:nvCxnSpPr>
          <p:cNvPr id="110" name="Straight Connector 54">
            <a:extLst>
              <a:ext uri="{FF2B5EF4-FFF2-40B4-BE49-F238E27FC236}">
                <a16:creationId xmlns:a16="http://schemas.microsoft.com/office/drawing/2014/main" id="{1C722771-AFBF-E3EE-8CA1-C26857F7F946}"/>
              </a:ext>
            </a:extLst>
          </p:cNvPr>
          <p:cNvCxnSpPr/>
          <p:nvPr/>
        </p:nvCxnSpPr>
        <p:spPr>
          <a:xfrm flipH="1">
            <a:off x="7532044" y="3996559"/>
            <a:ext cx="258838" cy="240309"/>
          </a:xfrm>
          <a:prstGeom prst="line">
            <a:avLst/>
          </a:prstGeom>
          <a:noFill/>
          <a:ln w="6350" cap="flat" cmpd="sng" algn="ctr">
            <a:solidFill>
              <a:srgbClr val="1D6FA9"/>
            </a:solidFill>
            <a:prstDash val="dash"/>
            <a:miter lim="800000"/>
          </a:ln>
          <a:effectLst/>
        </p:spPr>
      </p:cxnSp>
      <p:sp>
        <p:nvSpPr>
          <p:cNvPr id="111" name="TextBox 58">
            <a:extLst>
              <a:ext uri="{FF2B5EF4-FFF2-40B4-BE49-F238E27FC236}">
                <a16:creationId xmlns:a16="http://schemas.microsoft.com/office/drawing/2014/main" id="{8D670A68-F31A-D4B9-BEE2-AA60530F7E63}"/>
              </a:ext>
            </a:extLst>
          </p:cNvPr>
          <p:cNvSpPr txBox="1"/>
          <p:nvPr/>
        </p:nvSpPr>
        <p:spPr>
          <a:xfrm>
            <a:off x="1166919" y="839457"/>
            <a:ext cx="654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A: At least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Ω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(length of the longest path).</a:t>
            </a:r>
          </a:p>
        </p:txBody>
      </p:sp>
      <p:sp>
        <p:nvSpPr>
          <p:cNvPr id="112" name="Freeform 2">
            <a:extLst>
              <a:ext uri="{FF2B5EF4-FFF2-40B4-BE49-F238E27FC236}">
                <a16:creationId xmlns:a16="http://schemas.microsoft.com/office/drawing/2014/main" id="{35425566-169E-6C01-5779-D81488E0CA55}"/>
              </a:ext>
            </a:extLst>
          </p:cNvPr>
          <p:cNvSpPr/>
          <p:nvPr/>
        </p:nvSpPr>
        <p:spPr>
          <a:xfrm>
            <a:off x="4592568" y="1858487"/>
            <a:ext cx="1283301" cy="4080934"/>
          </a:xfrm>
          <a:custGeom>
            <a:avLst/>
            <a:gdLst>
              <a:gd name="connsiteX0" fmla="*/ 1283301 w 1283301"/>
              <a:gd name="connsiteY0" fmla="*/ 0 h 4080934"/>
              <a:gd name="connsiteX1" fmla="*/ 792234 w 1283301"/>
              <a:gd name="connsiteY1" fmla="*/ 677334 h 4080934"/>
              <a:gd name="connsiteX2" fmla="*/ 775301 w 1283301"/>
              <a:gd name="connsiteY2" fmla="*/ 1049867 h 4080934"/>
              <a:gd name="connsiteX3" fmla="*/ 1097034 w 1283301"/>
              <a:gd name="connsiteY3" fmla="*/ 1625600 h 4080934"/>
              <a:gd name="connsiteX4" fmla="*/ 1029301 w 1283301"/>
              <a:gd name="connsiteY4" fmla="*/ 1913467 h 4080934"/>
              <a:gd name="connsiteX5" fmla="*/ 368901 w 1283301"/>
              <a:gd name="connsiteY5" fmla="*/ 2540000 h 4080934"/>
              <a:gd name="connsiteX6" fmla="*/ 724501 w 1283301"/>
              <a:gd name="connsiteY6" fmla="*/ 2794000 h 4080934"/>
              <a:gd name="connsiteX7" fmla="*/ 1130901 w 1283301"/>
              <a:gd name="connsiteY7" fmla="*/ 2946400 h 4080934"/>
              <a:gd name="connsiteX8" fmla="*/ 419701 w 1283301"/>
              <a:gd name="connsiteY8" fmla="*/ 3318934 h 4080934"/>
              <a:gd name="connsiteX9" fmla="*/ 1080101 w 1283301"/>
              <a:gd name="connsiteY9" fmla="*/ 3572934 h 4080934"/>
              <a:gd name="connsiteX10" fmla="*/ 13301 w 1283301"/>
              <a:gd name="connsiteY10" fmla="*/ 3860800 h 4080934"/>
              <a:gd name="connsiteX11" fmla="*/ 453567 w 1283301"/>
              <a:gd name="connsiteY11" fmla="*/ 4080934 h 408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301" h="4080934">
                <a:moveTo>
                  <a:pt x="1283301" y="0"/>
                </a:moveTo>
                <a:cubicBezTo>
                  <a:pt x="1080101" y="251178"/>
                  <a:pt x="876901" y="502356"/>
                  <a:pt x="792234" y="677334"/>
                </a:cubicBezTo>
                <a:cubicBezTo>
                  <a:pt x="707567" y="852312"/>
                  <a:pt x="724501" y="891823"/>
                  <a:pt x="775301" y="1049867"/>
                </a:cubicBezTo>
                <a:cubicBezTo>
                  <a:pt x="826101" y="1207911"/>
                  <a:pt x="1054701" y="1481667"/>
                  <a:pt x="1097034" y="1625600"/>
                </a:cubicBezTo>
                <a:cubicBezTo>
                  <a:pt x="1139367" y="1769533"/>
                  <a:pt x="1150657" y="1761067"/>
                  <a:pt x="1029301" y="1913467"/>
                </a:cubicBezTo>
                <a:cubicBezTo>
                  <a:pt x="907945" y="2065867"/>
                  <a:pt x="419701" y="2393244"/>
                  <a:pt x="368901" y="2540000"/>
                </a:cubicBezTo>
                <a:cubicBezTo>
                  <a:pt x="318101" y="2686756"/>
                  <a:pt x="597501" y="2726267"/>
                  <a:pt x="724501" y="2794000"/>
                </a:cubicBezTo>
                <a:cubicBezTo>
                  <a:pt x="851501" y="2861733"/>
                  <a:pt x="1181701" y="2858911"/>
                  <a:pt x="1130901" y="2946400"/>
                </a:cubicBezTo>
                <a:cubicBezTo>
                  <a:pt x="1080101" y="3033889"/>
                  <a:pt x="428168" y="3214512"/>
                  <a:pt x="419701" y="3318934"/>
                </a:cubicBezTo>
                <a:cubicBezTo>
                  <a:pt x="411234" y="3423356"/>
                  <a:pt x="1147834" y="3482623"/>
                  <a:pt x="1080101" y="3572934"/>
                </a:cubicBezTo>
                <a:cubicBezTo>
                  <a:pt x="1012368" y="3663245"/>
                  <a:pt x="117723" y="3776133"/>
                  <a:pt x="13301" y="3860800"/>
                </a:cubicBezTo>
                <a:cubicBezTo>
                  <a:pt x="-91121" y="3945467"/>
                  <a:pt x="453567" y="4080934"/>
                  <a:pt x="453567" y="4080934"/>
                </a:cubicBezTo>
              </a:path>
            </a:pathLst>
          </a:custGeom>
          <a:noFill/>
          <a:ln w="76200" cap="flat" cmpd="sng" algn="ctr">
            <a:solidFill>
              <a:srgbClr val="DE6769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5">
            <a:extLst>
              <a:ext uri="{FF2B5EF4-FFF2-40B4-BE49-F238E27FC236}">
                <a16:creationId xmlns:a16="http://schemas.microsoft.com/office/drawing/2014/main" id="{FE3CE2AA-33B3-7CD3-E10F-82BBC93EBE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8258" flipH="1">
            <a:off x="1974848" y="4852863"/>
            <a:ext cx="2633452" cy="2331361"/>
          </a:xfrm>
          <a:prstGeom prst="rect">
            <a:avLst/>
          </a:prstGeom>
        </p:spPr>
      </p:pic>
      <p:sp>
        <p:nvSpPr>
          <p:cNvPr id="114" name="Slide Number Placeholder 4">
            <a:extLst>
              <a:ext uri="{FF2B5EF4-FFF2-40B4-BE49-F238E27FC236}">
                <a16:creationId xmlns:a16="http://schemas.microsoft.com/office/drawing/2014/main" id="{4CB7C5D0-03E1-9230-B3DA-64FCC585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long is the longest path?</a:t>
            </a:r>
          </a:p>
        </p:txBody>
      </p:sp>
      <p:sp>
        <p:nvSpPr>
          <p:cNvPr id="66" name="Slide Number Placeholder 4">
            <a:extLst>
              <a:ext uri="{FF2B5EF4-FFF2-40B4-BE49-F238E27FC236}">
                <a16:creationId xmlns:a16="http://schemas.microsoft.com/office/drawing/2014/main" id="{2303E96F-4B68-6A52-F524-46FCC5B2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302" y="179612"/>
            <a:ext cx="415246" cy="55553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689548" y="106721"/>
            <a:ext cx="165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being sloppy about floors  and ceilings!</a:t>
            </a:r>
          </a:p>
        </p:txBody>
      </p:sp>
      <p:grpSp>
        <p:nvGrpSpPr>
          <p:cNvPr id="65" name="Group 55">
            <a:extLst>
              <a:ext uri="{FF2B5EF4-FFF2-40B4-BE49-F238E27FC236}">
                <a16:creationId xmlns:a16="http://schemas.microsoft.com/office/drawing/2014/main" id="{B7524CC3-637E-712E-997C-DC71102D7D11}"/>
              </a:ext>
            </a:extLst>
          </p:cNvPr>
          <p:cNvGrpSpPr/>
          <p:nvPr/>
        </p:nvGrpSpPr>
        <p:grpSpPr>
          <a:xfrm>
            <a:off x="1715626" y="1344677"/>
            <a:ext cx="4994524" cy="3672881"/>
            <a:chOff x="382694" y="1690689"/>
            <a:chExt cx="7672018" cy="4715425"/>
          </a:xfrm>
        </p:grpSpPr>
        <p:grpSp>
          <p:nvGrpSpPr>
            <p:cNvPr id="67" name="Group 3">
              <a:extLst>
                <a:ext uri="{FF2B5EF4-FFF2-40B4-BE49-F238E27FC236}">
                  <a16:creationId xmlns:a16="http://schemas.microsoft.com/office/drawing/2014/main" id="{026B5158-53A2-7D33-BE03-6D121E84269F}"/>
                </a:ext>
              </a:extLst>
            </p:cNvPr>
            <p:cNvGrpSpPr/>
            <p:nvPr/>
          </p:nvGrpSpPr>
          <p:grpSpPr>
            <a:xfrm>
              <a:off x="2509233" y="1690689"/>
              <a:ext cx="4125533" cy="2655277"/>
              <a:chOff x="2084198" y="1903075"/>
              <a:chExt cx="4672399" cy="3164587"/>
            </a:xfrm>
          </p:grpSpPr>
          <p:cxnSp>
            <p:nvCxnSpPr>
              <p:cNvPr id="100" name="Straight Connector 4">
                <a:extLst>
                  <a:ext uri="{FF2B5EF4-FFF2-40B4-BE49-F238E27FC236}">
                    <a16:creationId xmlns:a16="http://schemas.microsoft.com/office/drawing/2014/main" id="{A44B5F06-AB9D-DDB0-8FC0-6FB42B628719}"/>
                  </a:ext>
                </a:extLst>
              </p:cNvPr>
              <p:cNvCxnSpPr/>
              <p:nvPr/>
            </p:nvCxnSpPr>
            <p:spPr>
              <a:xfrm flipH="1">
                <a:off x="3602851" y="2515571"/>
                <a:ext cx="557548" cy="678334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5">
                <a:extLst>
                  <a:ext uri="{FF2B5EF4-FFF2-40B4-BE49-F238E27FC236}">
                    <a16:creationId xmlns:a16="http://schemas.microsoft.com/office/drawing/2014/main" id="{8F84C9FB-3ECF-5CD7-70C1-2D0AEAB9A485}"/>
                  </a:ext>
                </a:extLst>
              </p:cNvPr>
              <p:cNvCxnSpPr/>
              <p:nvPr/>
            </p:nvCxnSpPr>
            <p:spPr>
              <a:xfrm>
                <a:off x="4560997" y="2515571"/>
                <a:ext cx="538919" cy="678334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2" name="TextBox 6">
                <a:extLst>
                  <a:ext uri="{FF2B5EF4-FFF2-40B4-BE49-F238E27FC236}">
                    <a16:creationId xmlns:a16="http://schemas.microsoft.com/office/drawing/2014/main" id="{CC4C2A90-0BE2-5E3C-37ED-9CC91469476D}"/>
                  </a:ext>
                </a:extLst>
              </p:cNvPr>
              <p:cNvSpPr txBox="1"/>
              <p:nvPr/>
            </p:nvSpPr>
            <p:spPr>
              <a:xfrm>
                <a:off x="3229064" y="2686219"/>
                <a:ext cx="904545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03" name="TextBox 7">
                <a:extLst>
                  <a:ext uri="{FF2B5EF4-FFF2-40B4-BE49-F238E27FC236}">
                    <a16:creationId xmlns:a16="http://schemas.microsoft.com/office/drawing/2014/main" id="{E6775553-23AE-40D0-8796-4334DA237F2A}"/>
                  </a:ext>
                </a:extLst>
              </p:cNvPr>
              <p:cNvSpPr txBox="1"/>
              <p:nvPr/>
            </p:nvSpPr>
            <p:spPr>
              <a:xfrm>
                <a:off x="4830456" y="2561846"/>
                <a:ext cx="107389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8D23ACE-398D-4511-AD28-B2736681F094}"/>
                  </a:ext>
                </a:extLst>
              </p:cNvPr>
              <p:cNvSpPr/>
              <p:nvPr/>
            </p:nvSpPr>
            <p:spPr>
              <a:xfrm>
                <a:off x="4032471" y="1903075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9">
                <a:extLst>
                  <a:ext uri="{FF2B5EF4-FFF2-40B4-BE49-F238E27FC236}">
                    <a16:creationId xmlns:a16="http://schemas.microsoft.com/office/drawing/2014/main" id="{FAF8769A-622F-EED2-F8C3-8C3E69B2098C}"/>
                  </a:ext>
                </a:extLst>
              </p:cNvPr>
              <p:cNvSpPr/>
              <p:nvPr/>
            </p:nvSpPr>
            <p:spPr>
              <a:xfrm>
                <a:off x="4882120" y="3159311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">
                <a:extLst>
                  <a:ext uri="{FF2B5EF4-FFF2-40B4-BE49-F238E27FC236}">
                    <a16:creationId xmlns:a16="http://schemas.microsoft.com/office/drawing/2014/main" id="{A4C53974-0FA8-685C-DDB7-6B3A6D237AC6}"/>
                  </a:ext>
                </a:extLst>
              </p:cNvPr>
              <p:cNvSpPr/>
              <p:nvPr/>
            </p:nvSpPr>
            <p:spPr>
              <a:xfrm>
                <a:off x="3158288" y="3159311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7" name="Straight Connector 11">
                <a:extLst>
                  <a:ext uri="{FF2B5EF4-FFF2-40B4-BE49-F238E27FC236}">
                    <a16:creationId xmlns:a16="http://schemas.microsoft.com/office/drawing/2014/main" id="{1D0433B0-317C-B91B-5FE6-DD12FAF16B0D}"/>
                  </a:ext>
                </a:extLst>
              </p:cNvPr>
              <p:cNvCxnSpPr/>
              <p:nvPr/>
            </p:nvCxnSpPr>
            <p:spPr>
              <a:xfrm flipH="1">
                <a:off x="4972802" y="3771807"/>
                <a:ext cx="104369" cy="678334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8" name="Straight Connector 12">
                <a:extLst>
                  <a:ext uri="{FF2B5EF4-FFF2-40B4-BE49-F238E27FC236}">
                    <a16:creationId xmlns:a16="http://schemas.microsoft.com/office/drawing/2014/main" id="{E1D881C7-46D6-D768-4D95-60E6AB83BC57}"/>
                  </a:ext>
                </a:extLst>
              </p:cNvPr>
              <p:cNvCxnSpPr/>
              <p:nvPr/>
            </p:nvCxnSpPr>
            <p:spPr>
              <a:xfrm>
                <a:off x="5433722" y="3676270"/>
                <a:ext cx="863639" cy="773871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9" name="TextBox 13">
                <a:extLst>
                  <a:ext uri="{FF2B5EF4-FFF2-40B4-BE49-F238E27FC236}">
                    <a16:creationId xmlns:a16="http://schemas.microsoft.com/office/drawing/2014/main" id="{658FE642-09C4-EBEC-763A-8F39F4350E5D}"/>
                  </a:ext>
                </a:extLst>
              </p:cNvPr>
              <p:cNvSpPr txBox="1"/>
              <p:nvPr/>
            </p:nvSpPr>
            <p:spPr>
              <a:xfrm>
                <a:off x="4438494" y="3899240"/>
                <a:ext cx="904545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10" name="TextBox 14">
                <a:extLst>
                  <a:ext uri="{FF2B5EF4-FFF2-40B4-BE49-F238E27FC236}">
                    <a16:creationId xmlns:a16="http://schemas.microsoft.com/office/drawing/2014/main" id="{ACDC244E-F429-9334-45C6-35EDB9CA9EAE}"/>
                  </a:ext>
                </a:extLst>
              </p:cNvPr>
              <p:cNvSpPr txBox="1"/>
              <p:nvPr/>
            </p:nvSpPr>
            <p:spPr>
              <a:xfrm>
                <a:off x="5821317" y="3782161"/>
                <a:ext cx="774426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cxnSp>
            <p:nvCxnSpPr>
              <p:cNvPr id="111" name="Straight Connector 15">
                <a:extLst>
                  <a:ext uri="{FF2B5EF4-FFF2-40B4-BE49-F238E27FC236}">
                    <a16:creationId xmlns:a16="http://schemas.microsoft.com/office/drawing/2014/main" id="{A29B4DF6-DF30-D703-01A9-B4044BA7CC85}"/>
                  </a:ext>
                </a:extLst>
              </p:cNvPr>
              <p:cNvCxnSpPr/>
              <p:nvPr/>
            </p:nvCxnSpPr>
            <p:spPr>
              <a:xfrm flipH="1">
                <a:off x="2601274" y="3760129"/>
                <a:ext cx="679466" cy="690012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Straight Connector 16">
                <a:extLst>
                  <a:ext uri="{FF2B5EF4-FFF2-40B4-BE49-F238E27FC236}">
                    <a16:creationId xmlns:a16="http://schemas.microsoft.com/office/drawing/2014/main" id="{CAAFCFAA-4820-F5A2-6265-28940C3D3B53}"/>
                  </a:ext>
                </a:extLst>
              </p:cNvPr>
              <p:cNvCxnSpPr/>
              <p:nvPr/>
            </p:nvCxnSpPr>
            <p:spPr>
              <a:xfrm>
                <a:off x="3681337" y="3760129"/>
                <a:ext cx="264944" cy="690012"/>
              </a:xfrm>
              <a:prstGeom prst="line">
                <a:avLst/>
              </a:prstGeom>
              <a:noFill/>
              <a:ln w="6350" cap="flat" cmpd="sng" algn="ctr">
                <a:solidFill>
                  <a:srgbClr val="1D6F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3" name="TextBox 17">
                <a:extLst>
                  <a:ext uri="{FF2B5EF4-FFF2-40B4-BE49-F238E27FC236}">
                    <a16:creationId xmlns:a16="http://schemas.microsoft.com/office/drawing/2014/main" id="{B2E50FDE-6167-BF8C-39FD-F979113B23CD}"/>
                  </a:ext>
                </a:extLst>
              </p:cNvPr>
              <p:cNvSpPr txBox="1"/>
              <p:nvPr/>
            </p:nvSpPr>
            <p:spPr>
              <a:xfrm>
                <a:off x="2229533" y="3782161"/>
                <a:ext cx="129077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14" name="TextBox 18">
                <a:extLst>
                  <a:ext uri="{FF2B5EF4-FFF2-40B4-BE49-F238E27FC236}">
                    <a16:creationId xmlns:a16="http://schemas.microsoft.com/office/drawing/2014/main" id="{3FCBB6C6-D617-3EAC-A172-EEA800C96FDD}"/>
                  </a:ext>
                </a:extLst>
              </p:cNvPr>
              <p:cNvSpPr txBox="1"/>
              <p:nvPr/>
            </p:nvSpPr>
            <p:spPr>
              <a:xfrm>
                <a:off x="3332886" y="3928216"/>
                <a:ext cx="774426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115" name="Oval 19">
                <a:extLst>
                  <a:ext uri="{FF2B5EF4-FFF2-40B4-BE49-F238E27FC236}">
                    <a16:creationId xmlns:a16="http://schemas.microsoft.com/office/drawing/2014/main" id="{BFEA618D-7EFE-FCB9-13C1-21802F254100}"/>
                  </a:ext>
                </a:extLst>
              </p:cNvPr>
              <p:cNvSpPr/>
              <p:nvPr/>
            </p:nvSpPr>
            <p:spPr>
              <a:xfrm>
                <a:off x="6085500" y="4386727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20">
                <a:extLst>
                  <a:ext uri="{FF2B5EF4-FFF2-40B4-BE49-F238E27FC236}">
                    <a16:creationId xmlns:a16="http://schemas.microsoft.com/office/drawing/2014/main" id="{AA8B8634-2B92-3F5B-1AE2-E5A3219FCCA9}"/>
                  </a:ext>
                </a:extLst>
              </p:cNvPr>
              <p:cNvSpPr/>
              <p:nvPr/>
            </p:nvSpPr>
            <p:spPr>
              <a:xfrm>
                <a:off x="4603069" y="4369256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2F2A0336-B9BB-3C23-C79A-39E0C592AF67}"/>
                  </a:ext>
                </a:extLst>
              </p:cNvPr>
              <p:cNvSpPr/>
              <p:nvPr/>
            </p:nvSpPr>
            <p:spPr>
              <a:xfrm>
                <a:off x="3584050" y="4403869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22">
                <a:extLst>
                  <a:ext uri="{FF2B5EF4-FFF2-40B4-BE49-F238E27FC236}">
                    <a16:creationId xmlns:a16="http://schemas.microsoft.com/office/drawing/2014/main" id="{83DC4331-F9D4-D0F3-214A-8F81AA2E533D}"/>
                  </a:ext>
                </a:extLst>
              </p:cNvPr>
              <p:cNvSpPr/>
              <p:nvPr/>
            </p:nvSpPr>
            <p:spPr>
              <a:xfrm>
                <a:off x="2084198" y="4408894"/>
                <a:ext cx="671097" cy="658768"/>
              </a:xfrm>
              <a:prstGeom prst="ellipse">
                <a:avLst/>
              </a:prstGeom>
              <a:solidFill>
                <a:srgbClr val="1D9A78"/>
              </a:solidFill>
              <a:ln w="12700" cap="flat" cmpd="sng" algn="ctr">
                <a:solidFill>
                  <a:srgbClr val="1D9A78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8" name="Straight Connector 23">
              <a:extLst>
                <a:ext uri="{FF2B5EF4-FFF2-40B4-BE49-F238E27FC236}">
                  <a16:creationId xmlns:a16="http://schemas.microsoft.com/office/drawing/2014/main" id="{F63AAB0D-10BF-5377-81C7-38E9B64B6175}"/>
                </a:ext>
              </a:extLst>
            </p:cNvPr>
            <p:cNvCxnSpPr/>
            <p:nvPr/>
          </p:nvCxnSpPr>
          <p:spPr>
            <a:xfrm flipH="1">
              <a:off x="969548" y="4157737"/>
              <a:ext cx="1463246" cy="1357860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69" name="Straight Connector 24">
              <a:extLst>
                <a:ext uri="{FF2B5EF4-FFF2-40B4-BE49-F238E27FC236}">
                  <a16:creationId xmlns:a16="http://schemas.microsoft.com/office/drawing/2014/main" id="{3A0653B6-64A4-1DCA-9223-8D88D97FEF8F}"/>
                </a:ext>
              </a:extLst>
            </p:cNvPr>
            <p:cNvCxnSpPr/>
            <p:nvPr/>
          </p:nvCxnSpPr>
          <p:spPr>
            <a:xfrm>
              <a:off x="6464829" y="4293125"/>
              <a:ext cx="798108" cy="636868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sp>
          <p:nvSpPr>
            <p:cNvPr id="70" name="Rectangle 25">
              <a:extLst>
                <a:ext uri="{FF2B5EF4-FFF2-40B4-BE49-F238E27FC236}">
                  <a16:creationId xmlns:a16="http://schemas.microsoft.com/office/drawing/2014/main" id="{DD4345C5-E9E9-CAD0-4142-AAA19027446B}"/>
                </a:ext>
              </a:extLst>
            </p:cNvPr>
            <p:cNvSpPr/>
            <p:nvPr/>
          </p:nvSpPr>
          <p:spPr>
            <a:xfrm>
              <a:off x="382694" y="5515597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Picture 26">
              <a:extLst>
                <a:ext uri="{FF2B5EF4-FFF2-40B4-BE49-F238E27FC236}">
                  <a16:creationId xmlns:a16="http://schemas.microsoft.com/office/drawing/2014/main" id="{220DF1E6-E874-8C8C-64E8-9A20F648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885" y="5636526"/>
              <a:ext cx="287594" cy="300200"/>
            </a:xfrm>
            <a:prstGeom prst="rect">
              <a:avLst/>
            </a:prstGeom>
          </p:spPr>
        </p:pic>
        <p:pic>
          <p:nvPicPr>
            <p:cNvPr id="72" name="Picture 27">
              <a:extLst>
                <a:ext uri="{FF2B5EF4-FFF2-40B4-BE49-F238E27FC236}">
                  <a16:creationId xmlns:a16="http://schemas.microsoft.com/office/drawing/2014/main" id="{73341892-73D6-97B7-E36E-8DBEA3F0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227" y="5562169"/>
              <a:ext cx="384394" cy="401243"/>
            </a:xfrm>
            <a:prstGeom prst="rect">
              <a:avLst/>
            </a:prstGeom>
          </p:spPr>
        </p:pic>
        <p:pic>
          <p:nvPicPr>
            <p:cNvPr id="73" name="Picture 28">
              <a:extLst>
                <a:ext uri="{FF2B5EF4-FFF2-40B4-BE49-F238E27FC236}">
                  <a16:creationId xmlns:a16="http://schemas.microsoft.com/office/drawing/2014/main" id="{E6D8249F-51C6-8862-CD15-FCCC051B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627" y="5572088"/>
              <a:ext cx="342770" cy="357795"/>
            </a:xfrm>
            <a:prstGeom prst="rect">
              <a:avLst/>
            </a:prstGeom>
          </p:spPr>
        </p:pic>
        <p:sp>
          <p:nvSpPr>
            <p:cNvPr id="74" name="Rectangle 29">
              <a:extLst>
                <a:ext uri="{FF2B5EF4-FFF2-40B4-BE49-F238E27FC236}">
                  <a16:creationId xmlns:a16="http://schemas.microsoft.com/office/drawing/2014/main" id="{0C0EF301-6423-5F0C-3F95-7D2D562470A8}"/>
                </a:ext>
              </a:extLst>
            </p:cNvPr>
            <p:cNvSpPr/>
            <p:nvPr/>
          </p:nvSpPr>
          <p:spPr>
            <a:xfrm>
              <a:off x="1959857" y="4956679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5" name="Picture 30">
              <a:extLst>
                <a:ext uri="{FF2B5EF4-FFF2-40B4-BE49-F238E27FC236}">
                  <a16:creationId xmlns:a16="http://schemas.microsoft.com/office/drawing/2014/main" id="{AC105C0F-2E85-5157-F9DB-346E3BF44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9048" y="5077608"/>
              <a:ext cx="287594" cy="300200"/>
            </a:xfrm>
            <a:prstGeom prst="rect">
              <a:avLst/>
            </a:prstGeom>
          </p:spPr>
        </p:pic>
        <p:pic>
          <p:nvPicPr>
            <p:cNvPr id="76" name="Picture 31">
              <a:extLst>
                <a:ext uri="{FF2B5EF4-FFF2-40B4-BE49-F238E27FC236}">
                  <a16:creationId xmlns:a16="http://schemas.microsoft.com/office/drawing/2014/main" id="{E9D6F93A-07D3-7919-C647-B3BACFA97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6598" y="5020070"/>
              <a:ext cx="384394" cy="401243"/>
            </a:xfrm>
            <a:prstGeom prst="rect">
              <a:avLst/>
            </a:prstGeom>
          </p:spPr>
        </p:pic>
        <p:pic>
          <p:nvPicPr>
            <p:cNvPr id="77" name="Picture 32">
              <a:extLst>
                <a:ext uri="{FF2B5EF4-FFF2-40B4-BE49-F238E27FC236}">
                  <a16:creationId xmlns:a16="http://schemas.microsoft.com/office/drawing/2014/main" id="{82245F50-8949-7C39-4BE4-D93E7578A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483" y="5063518"/>
              <a:ext cx="342770" cy="357795"/>
            </a:xfrm>
            <a:prstGeom prst="rect">
              <a:avLst/>
            </a:prstGeom>
          </p:spPr>
        </p:pic>
        <p:sp>
          <p:nvSpPr>
            <p:cNvPr id="78" name="Rectangle 33">
              <a:extLst>
                <a:ext uri="{FF2B5EF4-FFF2-40B4-BE49-F238E27FC236}">
                  <a16:creationId xmlns:a16="http://schemas.microsoft.com/office/drawing/2014/main" id="{457DE086-0116-3B85-94EE-9CB6ACF811E3}"/>
                </a:ext>
              </a:extLst>
            </p:cNvPr>
            <p:cNvSpPr/>
            <p:nvPr/>
          </p:nvSpPr>
          <p:spPr>
            <a:xfrm>
              <a:off x="2854239" y="5904875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9" name="Picture 34">
              <a:extLst>
                <a:ext uri="{FF2B5EF4-FFF2-40B4-BE49-F238E27FC236}">
                  <a16:creationId xmlns:a16="http://schemas.microsoft.com/office/drawing/2014/main" id="{28BB76D1-C6E3-F156-175F-03C28901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7296" y="6012737"/>
              <a:ext cx="287594" cy="300200"/>
            </a:xfrm>
            <a:prstGeom prst="rect">
              <a:avLst/>
            </a:prstGeom>
          </p:spPr>
        </p:pic>
        <p:pic>
          <p:nvPicPr>
            <p:cNvPr id="80" name="Picture 35">
              <a:extLst>
                <a:ext uri="{FF2B5EF4-FFF2-40B4-BE49-F238E27FC236}">
                  <a16:creationId xmlns:a16="http://schemas.microsoft.com/office/drawing/2014/main" id="{10510CCF-5B8B-6DE2-4FF6-552C1FFD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1772" y="5951447"/>
              <a:ext cx="384394" cy="401243"/>
            </a:xfrm>
            <a:prstGeom prst="rect">
              <a:avLst/>
            </a:prstGeom>
          </p:spPr>
        </p:pic>
        <p:pic>
          <p:nvPicPr>
            <p:cNvPr id="81" name="Picture 36">
              <a:extLst>
                <a:ext uri="{FF2B5EF4-FFF2-40B4-BE49-F238E27FC236}">
                  <a16:creationId xmlns:a16="http://schemas.microsoft.com/office/drawing/2014/main" id="{8541D383-F8DC-6722-2C7C-7572525F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8232" y="5961366"/>
              <a:ext cx="342770" cy="357795"/>
            </a:xfrm>
            <a:prstGeom prst="rect">
              <a:avLst/>
            </a:prstGeom>
          </p:spPr>
        </p:pic>
        <p:sp>
          <p:nvSpPr>
            <p:cNvPr id="82" name="Rectangle 37">
              <a:extLst>
                <a:ext uri="{FF2B5EF4-FFF2-40B4-BE49-F238E27FC236}">
                  <a16:creationId xmlns:a16="http://schemas.microsoft.com/office/drawing/2014/main" id="{1C2660E6-EEC0-4198-05AD-A4AC71F773F1}"/>
                </a:ext>
              </a:extLst>
            </p:cNvPr>
            <p:cNvSpPr/>
            <p:nvPr/>
          </p:nvSpPr>
          <p:spPr>
            <a:xfrm>
              <a:off x="4231502" y="5914794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Picture 38">
              <a:extLst>
                <a:ext uri="{FF2B5EF4-FFF2-40B4-BE49-F238E27FC236}">
                  <a16:creationId xmlns:a16="http://schemas.microsoft.com/office/drawing/2014/main" id="{6C019018-3524-C16B-C7F4-97BE70C18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832" y="6052490"/>
              <a:ext cx="287594" cy="300200"/>
            </a:xfrm>
            <a:prstGeom prst="rect">
              <a:avLst/>
            </a:prstGeom>
          </p:spPr>
        </p:pic>
        <p:pic>
          <p:nvPicPr>
            <p:cNvPr id="84" name="Picture 39">
              <a:extLst>
                <a:ext uri="{FF2B5EF4-FFF2-40B4-BE49-F238E27FC236}">
                  <a16:creationId xmlns:a16="http://schemas.microsoft.com/office/drawing/2014/main" id="{B68B31EE-D00B-5ECF-E214-CF73B20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0680" y="5961366"/>
              <a:ext cx="384394" cy="401243"/>
            </a:xfrm>
            <a:prstGeom prst="rect">
              <a:avLst/>
            </a:prstGeom>
          </p:spPr>
        </p:pic>
        <p:pic>
          <p:nvPicPr>
            <p:cNvPr id="85" name="Picture 40">
              <a:extLst>
                <a:ext uri="{FF2B5EF4-FFF2-40B4-BE49-F238E27FC236}">
                  <a16:creationId xmlns:a16="http://schemas.microsoft.com/office/drawing/2014/main" id="{81EABA33-A105-362E-86DC-BD3484A7D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4706" y="5983697"/>
              <a:ext cx="342770" cy="357795"/>
            </a:xfrm>
            <a:prstGeom prst="rect">
              <a:avLst/>
            </a:prstGeom>
          </p:spPr>
        </p:pic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D16A745-810A-723A-4A31-A3DD798E8EED}"/>
                </a:ext>
              </a:extLst>
            </p:cNvPr>
            <p:cNvSpPr/>
            <p:nvPr/>
          </p:nvSpPr>
          <p:spPr>
            <a:xfrm>
              <a:off x="5382835" y="5114354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Picture 42">
              <a:extLst>
                <a:ext uri="{FF2B5EF4-FFF2-40B4-BE49-F238E27FC236}">
                  <a16:creationId xmlns:a16="http://schemas.microsoft.com/office/drawing/2014/main" id="{B5A1D0E7-25E6-BD2F-DE9C-85685D10F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7036" y="5247888"/>
              <a:ext cx="287594" cy="300200"/>
            </a:xfrm>
            <a:prstGeom prst="rect">
              <a:avLst/>
            </a:prstGeom>
          </p:spPr>
        </p:pic>
        <p:pic>
          <p:nvPicPr>
            <p:cNvPr id="88" name="Picture 43">
              <a:extLst>
                <a:ext uri="{FF2B5EF4-FFF2-40B4-BE49-F238E27FC236}">
                  <a16:creationId xmlns:a16="http://schemas.microsoft.com/office/drawing/2014/main" id="{A72F7EC4-9CC4-2F5A-33BD-8CEAC7B11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6467" y="5175653"/>
              <a:ext cx="384394" cy="401243"/>
            </a:xfrm>
            <a:prstGeom prst="rect">
              <a:avLst/>
            </a:prstGeom>
          </p:spPr>
        </p:pic>
        <p:pic>
          <p:nvPicPr>
            <p:cNvPr id="89" name="Picture 44">
              <a:extLst>
                <a:ext uri="{FF2B5EF4-FFF2-40B4-BE49-F238E27FC236}">
                  <a16:creationId xmlns:a16="http://schemas.microsoft.com/office/drawing/2014/main" id="{D6FB96B2-1C0A-E78C-2FC4-F163F246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4768" y="5170845"/>
              <a:ext cx="342770" cy="357795"/>
            </a:xfrm>
            <a:prstGeom prst="rect">
              <a:avLst/>
            </a:prstGeom>
          </p:spPr>
        </p:pic>
        <p:sp>
          <p:nvSpPr>
            <p:cNvPr id="90" name="Rectangle 45">
              <a:extLst>
                <a:ext uri="{FF2B5EF4-FFF2-40B4-BE49-F238E27FC236}">
                  <a16:creationId xmlns:a16="http://schemas.microsoft.com/office/drawing/2014/main" id="{4B7B7B6C-9644-ECB4-43DF-7844AE7D47EC}"/>
                </a:ext>
              </a:extLst>
            </p:cNvPr>
            <p:cNvSpPr/>
            <p:nvPr/>
          </p:nvSpPr>
          <p:spPr>
            <a:xfrm>
              <a:off x="6881004" y="4929993"/>
              <a:ext cx="1173708" cy="491320"/>
            </a:xfrm>
            <a:prstGeom prst="rect">
              <a:avLst/>
            </a:prstGeom>
            <a:noFill/>
            <a:ln w="3810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" name="Picture 46">
              <a:extLst>
                <a:ext uri="{FF2B5EF4-FFF2-40B4-BE49-F238E27FC236}">
                  <a16:creationId xmlns:a16="http://schemas.microsoft.com/office/drawing/2014/main" id="{0E940CC4-2F35-5B98-077E-6ACC8BBE1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8444" y="5063518"/>
              <a:ext cx="287594" cy="300200"/>
            </a:xfrm>
            <a:prstGeom prst="rect">
              <a:avLst/>
            </a:prstGeom>
          </p:spPr>
        </p:pic>
        <p:pic>
          <p:nvPicPr>
            <p:cNvPr id="92" name="Picture 47">
              <a:extLst>
                <a:ext uri="{FF2B5EF4-FFF2-40B4-BE49-F238E27FC236}">
                  <a16:creationId xmlns:a16="http://schemas.microsoft.com/office/drawing/2014/main" id="{C37D0EEA-7CB0-E745-F357-9602A3FA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7527" y="4996745"/>
              <a:ext cx="384394" cy="401243"/>
            </a:xfrm>
            <a:prstGeom prst="rect">
              <a:avLst/>
            </a:prstGeom>
          </p:spPr>
        </p:pic>
        <p:pic>
          <p:nvPicPr>
            <p:cNvPr id="93" name="Picture 48">
              <a:extLst>
                <a:ext uri="{FF2B5EF4-FFF2-40B4-BE49-F238E27FC236}">
                  <a16:creationId xmlns:a16="http://schemas.microsoft.com/office/drawing/2014/main" id="{29E7B932-4559-9AF2-07EF-BD25AA72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3964" y="5002219"/>
              <a:ext cx="342770" cy="357795"/>
            </a:xfrm>
            <a:prstGeom prst="rect">
              <a:avLst/>
            </a:prstGeom>
          </p:spPr>
        </p:pic>
        <p:cxnSp>
          <p:nvCxnSpPr>
            <p:cNvPr id="94" name="Straight Connector 49">
              <a:extLst>
                <a:ext uri="{FF2B5EF4-FFF2-40B4-BE49-F238E27FC236}">
                  <a16:creationId xmlns:a16="http://schemas.microsoft.com/office/drawing/2014/main" id="{43A5B7A2-471E-6DB5-7FA9-EF0237A1C2D3}"/>
                </a:ext>
              </a:extLst>
            </p:cNvPr>
            <p:cNvCxnSpPr/>
            <p:nvPr/>
          </p:nvCxnSpPr>
          <p:spPr>
            <a:xfrm>
              <a:off x="5179610" y="4265861"/>
              <a:ext cx="252244" cy="231208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50">
              <a:extLst>
                <a:ext uri="{FF2B5EF4-FFF2-40B4-BE49-F238E27FC236}">
                  <a16:creationId xmlns:a16="http://schemas.microsoft.com/office/drawing/2014/main" id="{0421AADD-E3ED-6BEB-1FEB-4FBAA8161BAA}"/>
                </a:ext>
              </a:extLst>
            </p:cNvPr>
            <p:cNvCxnSpPr/>
            <p:nvPr/>
          </p:nvCxnSpPr>
          <p:spPr>
            <a:xfrm>
              <a:off x="4212892" y="4295431"/>
              <a:ext cx="252244" cy="231208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96" name="Straight Connector 51">
              <a:extLst>
                <a:ext uri="{FF2B5EF4-FFF2-40B4-BE49-F238E27FC236}">
                  <a16:creationId xmlns:a16="http://schemas.microsoft.com/office/drawing/2014/main" id="{5210FC3F-79E0-249F-CB62-BA513C33B1F2}"/>
                </a:ext>
              </a:extLst>
            </p:cNvPr>
            <p:cNvCxnSpPr/>
            <p:nvPr/>
          </p:nvCxnSpPr>
          <p:spPr>
            <a:xfrm>
              <a:off x="3068750" y="4215817"/>
              <a:ext cx="252244" cy="231208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97" name="Straight Connector 52">
              <a:extLst>
                <a:ext uri="{FF2B5EF4-FFF2-40B4-BE49-F238E27FC236}">
                  <a16:creationId xmlns:a16="http://schemas.microsoft.com/office/drawing/2014/main" id="{B551676D-6D5C-F7C1-1A5D-3560AA91C5CD}"/>
                </a:ext>
              </a:extLst>
            </p:cNvPr>
            <p:cNvCxnSpPr/>
            <p:nvPr/>
          </p:nvCxnSpPr>
          <p:spPr>
            <a:xfrm flipH="1">
              <a:off x="3753885" y="4286330"/>
              <a:ext cx="258838" cy="240309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53">
              <a:extLst>
                <a:ext uri="{FF2B5EF4-FFF2-40B4-BE49-F238E27FC236}">
                  <a16:creationId xmlns:a16="http://schemas.microsoft.com/office/drawing/2014/main" id="{AE1973FA-94A9-6713-1064-F36410839B5C}"/>
                </a:ext>
              </a:extLst>
            </p:cNvPr>
            <p:cNvCxnSpPr/>
            <p:nvPr/>
          </p:nvCxnSpPr>
          <p:spPr>
            <a:xfrm flipH="1">
              <a:off x="4697858" y="4261309"/>
              <a:ext cx="258838" cy="240309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  <p:cxnSp>
          <p:nvCxnSpPr>
            <p:cNvPr id="99" name="Straight Connector 54">
              <a:extLst>
                <a:ext uri="{FF2B5EF4-FFF2-40B4-BE49-F238E27FC236}">
                  <a16:creationId xmlns:a16="http://schemas.microsoft.com/office/drawing/2014/main" id="{1A64BBE9-D00E-6FFC-BA7D-665B78E38732}"/>
                </a:ext>
              </a:extLst>
            </p:cNvPr>
            <p:cNvCxnSpPr/>
            <p:nvPr/>
          </p:nvCxnSpPr>
          <p:spPr>
            <a:xfrm flipH="1">
              <a:off x="6008043" y="4288604"/>
              <a:ext cx="258838" cy="240309"/>
            </a:xfrm>
            <a:prstGeom prst="line">
              <a:avLst/>
            </a:prstGeom>
            <a:noFill/>
            <a:ln w="6350" cap="flat" cmpd="sng" algn="ctr">
              <a:solidFill>
                <a:srgbClr val="1D6FA9"/>
              </a:solidFill>
              <a:prstDash val="dash"/>
              <a:miter lim="800000"/>
            </a:ln>
            <a:effectLst/>
          </p:spPr>
        </p:cxnSp>
      </p:grpSp>
      <p:sp>
        <p:nvSpPr>
          <p:cNvPr id="119" name="TextBox 56">
            <a:extLst>
              <a:ext uri="{FF2B5EF4-FFF2-40B4-BE49-F238E27FC236}">
                <a16:creationId xmlns:a16="http://schemas.microsoft.com/office/drawing/2014/main" id="{1BAB9BEB-8AF7-ADA9-02C5-9E983854F374}"/>
              </a:ext>
            </a:extLst>
          </p:cNvPr>
          <p:cNvSpPr txBox="1"/>
          <p:nvPr/>
        </p:nvSpPr>
        <p:spPr>
          <a:xfrm>
            <a:off x="6475981" y="1455492"/>
            <a:ext cx="422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This is a binary tree with at least _____ leaves.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shallowest tree with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n!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leaves is the completely balanced one, which has depth ______.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 in all such trees, the longest path is at least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log(n!).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0" name="TextBox 57">
            <a:extLst>
              <a:ext uri="{FF2B5EF4-FFF2-40B4-BE49-F238E27FC236}">
                <a16:creationId xmlns:a16="http://schemas.microsoft.com/office/drawing/2014/main" id="{EC04CF7E-9E2E-5E05-6E67-B3181592F4EE}"/>
              </a:ext>
            </a:extLst>
          </p:cNvPr>
          <p:cNvSpPr txBox="1"/>
          <p:nvPr/>
        </p:nvSpPr>
        <p:spPr>
          <a:xfrm>
            <a:off x="7687449" y="1777130"/>
            <a:ext cx="58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n!</a:t>
            </a:r>
          </a:p>
        </p:txBody>
      </p:sp>
      <p:sp>
        <p:nvSpPr>
          <p:cNvPr id="121" name="TextBox 58">
            <a:extLst>
              <a:ext uri="{FF2B5EF4-FFF2-40B4-BE49-F238E27FC236}">
                <a16:creationId xmlns:a16="http://schemas.microsoft.com/office/drawing/2014/main" id="{5E0EEC5E-142B-16B5-F2ED-7C41FDA31EB4}"/>
              </a:ext>
            </a:extLst>
          </p:cNvPr>
          <p:cNvSpPr txBox="1"/>
          <p:nvPr/>
        </p:nvSpPr>
        <p:spPr>
          <a:xfrm>
            <a:off x="7679225" y="3635695"/>
            <a:ext cx="8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</a:rPr>
              <a:t>log(n!)</a:t>
            </a:r>
          </a:p>
        </p:txBody>
      </p:sp>
      <p:sp>
        <p:nvSpPr>
          <p:cNvPr id="122" name="TextBox 59">
            <a:extLst>
              <a:ext uri="{FF2B5EF4-FFF2-40B4-BE49-F238E27FC236}">
                <a16:creationId xmlns:a16="http://schemas.microsoft.com/office/drawing/2014/main" id="{E552FE29-3BCA-F278-1E7C-63BD6C74E8F4}"/>
              </a:ext>
            </a:extLst>
          </p:cNvPr>
          <p:cNvSpPr txBox="1"/>
          <p:nvPr/>
        </p:nvSpPr>
        <p:spPr>
          <a:xfrm>
            <a:off x="1681121" y="5305839"/>
            <a:ext cx="533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n! is about (n/e)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Stirling’s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approx.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*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log(n!) is about n log(n/e) =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(n log(n)).</a:t>
            </a:r>
          </a:p>
        </p:txBody>
      </p:sp>
      <p:sp>
        <p:nvSpPr>
          <p:cNvPr id="123" name="TextBox 60">
            <a:extLst>
              <a:ext uri="{FF2B5EF4-FFF2-40B4-BE49-F238E27FC236}">
                <a16:creationId xmlns:a16="http://schemas.microsoft.com/office/drawing/2014/main" id="{21B758E7-F29A-075B-54A8-2C6838E7FC2B}"/>
              </a:ext>
            </a:extLst>
          </p:cNvPr>
          <p:cNvSpPr txBox="1"/>
          <p:nvPr/>
        </p:nvSpPr>
        <p:spPr>
          <a:xfrm>
            <a:off x="7116929" y="5430478"/>
            <a:ext cx="3422767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Conclusion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: the longest path has length at least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Ω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(n log(n)).</a:t>
            </a:r>
          </a:p>
        </p:txBody>
      </p:sp>
      <p:sp>
        <p:nvSpPr>
          <p:cNvPr id="124" name="TextBox 63">
            <a:extLst>
              <a:ext uri="{FF2B5EF4-FFF2-40B4-BE49-F238E27FC236}">
                <a16:creationId xmlns:a16="http://schemas.microsoft.com/office/drawing/2014/main" id="{131CCC4C-2E44-879A-935F-FAEB255C179A}"/>
              </a:ext>
            </a:extLst>
          </p:cNvPr>
          <p:cNvSpPr txBox="1"/>
          <p:nvPr/>
        </p:nvSpPr>
        <p:spPr>
          <a:xfrm>
            <a:off x="5849250" y="893701"/>
            <a:ext cx="409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</a:rPr>
              <a:t>We want a statement: in all such trees, the longest path is at least _____</a:t>
            </a:r>
          </a:p>
        </p:txBody>
      </p:sp>
      <p:sp>
        <p:nvSpPr>
          <p:cNvPr id="125" name="Rectangle 2">
            <a:extLst>
              <a:ext uri="{FF2B5EF4-FFF2-40B4-BE49-F238E27FC236}">
                <a16:creationId xmlns:a16="http://schemas.microsoft.com/office/drawing/2014/main" id="{AA4F13F7-9EBC-66C6-A259-AE1A004EBD39}"/>
              </a:ext>
            </a:extLst>
          </p:cNvPr>
          <p:cNvSpPr/>
          <p:nvPr/>
        </p:nvSpPr>
        <p:spPr>
          <a:xfrm>
            <a:off x="1524000" y="6240494"/>
            <a:ext cx="8964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*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Stirling’s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approximation is a bit more complicated than this, but this is good enough for the asymptotic result we want.</a:t>
            </a:r>
          </a:p>
        </p:txBody>
      </p:sp>
    </p:spTree>
    <p:extLst>
      <p:ext uri="{BB962C8B-B14F-4D97-AF65-F5344CB8AC3E}">
        <p14:creationId xmlns:p14="http://schemas.microsoft.com/office/powerpoint/2010/main" val="11658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9" grpId="0" uiExpand="1" build="p" bldLvl="2"/>
      <p:bldP spid="120" grpId="0"/>
      <p:bldP spid="121" grpId="0"/>
      <p:bldP spid="122" grpId="0" uiExpand="1" build="p"/>
      <p:bldP spid="123" grpId="0" animBg="1"/>
      <p:bldP spid="12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3301" y="1198486"/>
            <a:ext cx="9819443" cy="4680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Proof recap:</a:t>
            </a:r>
          </a:p>
          <a:p>
            <a:pPr lvl="1"/>
            <a:r>
              <a:rPr lang="en-US" dirty="0"/>
              <a:t>Any deterministic comparison-based algorithm can be represented as a decision tree with n! leaves.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The worst-case running time is at least the depth of the decision tree.</a:t>
            </a:r>
          </a:p>
          <a:p>
            <a:pPr lvl="1"/>
            <a:endParaRPr lang="en-US" sz="1400" dirty="0"/>
          </a:p>
          <a:p>
            <a:pPr lvl="1"/>
            <a:r>
              <a:rPr lang="en-US" dirty="0"/>
              <a:t>All decision trees with n! leaves have depth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any comparison-based sorting algorithm must have worst-case running time at least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806C97-0B4F-F680-E416-AA0DBF8E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099" y="1167238"/>
            <a:ext cx="1117600" cy="1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87" y="5574218"/>
            <a:ext cx="9336257" cy="6308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DE6769"/>
                </a:solidFill>
              </a:rPr>
              <a:t>\end{Aside}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915646"/>
            <a:ext cx="10515600" cy="4680000"/>
          </a:xfrm>
        </p:spPr>
        <p:txBody>
          <a:bodyPr/>
          <a:lstStyle/>
          <a:p>
            <a:r>
              <a:rPr lang="en-US" dirty="0"/>
              <a:t>For example, </a:t>
            </a:r>
            <a:r>
              <a:rPr lang="en-US" dirty="0" err="1"/>
              <a:t>QuickSort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1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Proof:</a:t>
            </a:r>
          </a:p>
          <a:p>
            <a:pPr lvl="1"/>
            <a:r>
              <a:rPr lang="en-US" dirty="0"/>
              <a:t>(same ideas as deterministic case)</a:t>
            </a:r>
          </a:p>
          <a:p>
            <a:pPr lvl="1"/>
            <a:r>
              <a:rPr lang="en-US" dirty="0"/>
              <a:t>(you are not responsible for this proof in this class)</a:t>
            </a:r>
          </a:p>
          <a:p>
            <a:pPr lvl="1"/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A20418-3A47-4743-34C3-78C7D76F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0886" y="5099167"/>
            <a:ext cx="247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 to prove this yourself!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8733" y="5014907"/>
            <a:ext cx="783779" cy="1161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8413" y="6073173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Ollie the over-achieving ostrich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583" y="2303476"/>
            <a:ext cx="897467" cy="11073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17928" y="115878"/>
            <a:ext cx="9141884" cy="807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Aside</a:t>
            </a:r>
            <a:r>
              <a:rPr lang="en-US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b="1" dirty="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about randomized algorithms?</a:t>
            </a:r>
          </a:p>
        </p:txBody>
      </p:sp>
    </p:spTree>
    <p:extLst>
      <p:ext uri="{BB962C8B-B14F-4D97-AF65-F5344CB8AC3E}">
        <p14:creationId xmlns:p14="http://schemas.microsoft.com/office/powerpoint/2010/main" val="12353983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EA0562-711A-9DC0-0218-61070956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noProof="0" dirty="0"/>
              <a:t>So that’s bad news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8654" y="1185169"/>
            <a:ext cx="10515600" cy="4680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BF56FC0-51DE-37F6-E5AC-CAE7E0E3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074" y="2107827"/>
            <a:ext cx="1326776" cy="16370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72454" y="-19706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DE6769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671419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15CDD69-A2F5-B45D-C5CB-B44077A7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noProof="0" dirty="0"/>
              <a:t>On the bright side, </a:t>
            </a:r>
            <a:r>
              <a:rPr lang="en-US" altLang="zh-CN" noProof="0" dirty="0" err="1"/>
              <a:t>MergeSort</a:t>
            </a:r>
            <a:r>
              <a:rPr lang="en-US" altLang="zh-CN" noProof="0" dirty="0"/>
              <a:t> is optimal!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one of the cool things about lower bounds like this: we know when we can declare victory!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FD94E40-89EC-107A-05F2-6AD3F817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4200" y="119488"/>
            <a:ext cx="8999845" cy="742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600" y="3021491"/>
            <a:ext cx="2028874" cy="2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what about </a:t>
            </a:r>
            <a:r>
              <a:rPr lang="en-US" dirty="0" err="1"/>
              <a:t>StickSort</a:t>
            </a:r>
            <a:r>
              <a:rPr lang="en-US" dirty="0"/>
              <a:t>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4B4B9F1-E1A4-AB49-1DE6-EE2D70FB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27937" y="1499511"/>
            <a:ext cx="7533564" cy="169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StickSort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can’t be implemented as a comparison-based sorting algorithm.  So these lower bounds don’t apply.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StickSort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was kind of silly.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681" y="4076113"/>
            <a:ext cx="1139798" cy="1524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0499" y="3169740"/>
            <a:ext cx="1951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Especially if I have to spend time cutting all those sticks to be the right size!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485474" y="4407114"/>
            <a:ext cx="5797135" cy="185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Is there another model of computation that’s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less silly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than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StickSort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model,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 which we can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sort faster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nlog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(n)?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CF44F-4F09-B448-8771-342F797C3422}"/>
              </a:ext>
            </a:extLst>
          </p:cNvPr>
          <p:cNvSpPr txBox="1">
            <a:spLocks/>
          </p:cNvSpPr>
          <p:nvPr/>
        </p:nvSpPr>
        <p:spPr>
          <a:xfrm>
            <a:off x="1976029" y="351298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3098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comparison-based sorting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88581-DBBE-4C91-D532-E5BB9523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6422" y="1963106"/>
            <a:ext cx="3731260" cy="33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D082F89B-E53A-7FDE-EE3E-522254CC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10604" y="5584399"/>
            <a:ext cx="87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017115" y="5508960"/>
            <a:ext cx="885431" cy="674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258685" y="5394984"/>
            <a:ext cx="256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.this hasn’t made our lives easier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311" y="4473659"/>
            <a:ext cx="2874878" cy="246418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687773" y="1837907"/>
            <a:ext cx="8055470" cy="1256012"/>
            <a:chOff x="163773" y="1582806"/>
            <a:chExt cx="8652276" cy="1349066"/>
          </a:xfrm>
        </p:grpSpPr>
        <p:sp>
          <p:nvSpPr>
            <p:cNvPr id="64" name="Rectangle 63"/>
            <p:cNvSpPr/>
            <p:nvPr/>
          </p:nvSpPr>
          <p:spPr>
            <a:xfrm>
              <a:off x="389267" y="2216122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693812" y="2222341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342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87205" y="2257774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19908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452611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670840" y="220882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232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930618" y="2222730"/>
              <a:ext cx="885431" cy="674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rgbClr val="1D6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773" y="1582806"/>
              <a:ext cx="2084300" cy="4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F6E6C"/>
                  </a:solidFill>
                </a:rPr>
                <a:t>INSERT: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>
          <a:xfrm flipH="1">
            <a:off x="1961354" y="4795212"/>
            <a:ext cx="50448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56899" y="3419364"/>
            <a:ext cx="514186" cy="1377741"/>
            <a:chOff x="628650" y="3152633"/>
            <a:chExt cx="889379" cy="2115403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62535" y="3419365"/>
            <a:ext cx="514186" cy="1377741"/>
            <a:chOff x="628650" y="3152633"/>
            <a:chExt cx="889379" cy="211540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977871" y="3419365"/>
            <a:ext cx="514186" cy="1377741"/>
            <a:chOff x="628650" y="3152633"/>
            <a:chExt cx="889379" cy="2115403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83507" y="3419366"/>
            <a:ext cx="514186" cy="1377741"/>
            <a:chOff x="628650" y="3152633"/>
            <a:chExt cx="889379" cy="2115403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554786" y="3419366"/>
            <a:ext cx="514186" cy="1377741"/>
            <a:chOff x="628650" y="3152633"/>
            <a:chExt cx="889379" cy="211540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8289454" y="3419366"/>
            <a:ext cx="514186" cy="1377741"/>
            <a:chOff x="628650" y="3152633"/>
            <a:chExt cx="889379" cy="2115403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8982610" y="3419366"/>
            <a:ext cx="514186" cy="1377741"/>
            <a:chOff x="628650" y="3152633"/>
            <a:chExt cx="889379" cy="211540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806896" y="3419365"/>
            <a:ext cx="514186" cy="1377741"/>
            <a:chOff x="628650" y="3152633"/>
            <a:chExt cx="889379" cy="211540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622231" y="3419365"/>
            <a:ext cx="514186" cy="1377741"/>
            <a:chOff x="628650" y="3152633"/>
            <a:chExt cx="889379" cy="2115403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843641" y="4709118"/>
            <a:ext cx="6532793" cy="546591"/>
            <a:chOff x="552266" y="5697462"/>
            <a:chExt cx="8040411" cy="587086"/>
          </a:xfrm>
        </p:grpSpPr>
        <p:sp>
          <p:nvSpPr>
            <p:cNvPr id="11" name="Rectangle 10"/>
            <p:cNvSpPr/>
            <p:nvPr/>
          </p:nvSpPr>
          <p:spPr>
            <a:xfrm>
              <a:off x="552266" y="5788679"/>
              <a:ext cx="418657" cy="495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52710" y="5788679"/>
              <a:ext cx="418657" cy="495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54174" y="5787148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44465" y="5733944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44908" y="5733944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45352" y="5730882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8094" y="5700524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7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10836" y="5697462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8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74020" y="5733944"/>
              <a:ext cx="418657" cy="495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1961353" y="3417472"/>
            <a:ext cx="0" cy="1377741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75538" y="3417472"/>
            <a:ext cx="0" cy="1377741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4395" y="4792618"/>
            <a:ext cx="401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6" name="Rectangle 55"/>
          <p:cNvSpPr/>
          <p:nvPr/>
        </p:nvSpPr>
        <p:spPr>
          <a:xfrm rot="5400000">
            <a:off x="3472424" y="3696637"/>
            <a:ext cx="796296" cy="4454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342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25792" y="1783533"/>
            <a:ext cx="500084" cy="6768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42430" y="2921231"/>
            <a:ext cx="506522" cy="567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683707" y="4341923"/>
            <a:ext cx="428892" cy="4149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652024" y="2503788"/>
            <a:ext cx="509509" cy="393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102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87917" y="809035"/>
            <a:ext cx="457073" cy="468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778564" y="1316884"/>
            <a:ext cx="858045" cy="436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232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509668" y="4689037"/>
            <a:ext cx="5167758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1"/>
                </a:solidFill>
              </a:rPr>
              <a:t>meaningful values.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EC1A202B-A1FD-273C-29CD-07D21C78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75909" y="2745488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00359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496350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75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long does it take to sort n people by their month of birth?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87EE5B-DFEF-4027-5161-327F044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596" y="3772238"/>
            <a:ext cx="846617" cy="1202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93" y="3530956"/>
            <a:ext cx="1169603" cy="1443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478" y="3772238"/>
            <a:ext cx="1118635" cy="1130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677" y="3507724"/>
            <a:ext cx="942463" cy="1466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4994" y="5050163"/>
            <a:ext cx="14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(Jan)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3561" y="5050163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(Jan)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2222" y="5018017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(Apr)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9458" y="5018017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(May)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6DD773-CB9B-F9A2-59D0-4F404B52B463}"/>
              </a:ext>
            </a:extLst>
          </p:cNvPr>
          <p:cNvGrpSpPr/>
          <p:nvPr/>
        </p:nvGrpSpPr>
        <p:grpSpPr>
          <a:xfrm>
            <a:off x="2048321" y="2256279"/>
            <a:ext cx="2700274" cy="1173818"/>
            <a:chOff x="933624" y="3276173"/>
            <a:chExt cx="2700274" cy="11738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F118AF-89CA-98F7-4557-B25878CC2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624" y="3276173"/>
              <a:ext cx="2700274" cy="9656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D3286-C753-87CF-B40D-2E02660773D1}"/>
                </a:ext>
              </a:extLst>
            </p:cNvPr>
            <p:cNvSpPr txBox="1"/>
            <p:nvPr/>
          </p:nvSpPr>
          <p:spPr>
            <a:xfrm>
              <a:off x="1277748" y="4080659"/>
              <a:ext cx="201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 your answers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9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509668" y="4680159"/>
            <a:ext cx="5167758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1"/>
                </a:solidFill>
              </a:rPr>
              <a:t>meaningful values.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275E5D15-B04D-2748-7DE0-798A9BE1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75909" y="2745488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00359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496350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7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might this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CountingSort</a:t>
            </a:r>
            <a:r>
              <a:rPr lang="en-US" dirty="0"/>
              <a:t>: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2D69BAD-9776-113A-E778-702F2B77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7830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7749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6403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02869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34239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2893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72812" y="1032345"/>
            <a:ext cx="705201" cy="718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59897" y="2382493"/>
            <a:ext cx="630924" cy="2156347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348441" y="2382494"/>
            <a:ext cx="630924" cy="2156347"/>
            <a:chOff x="628650" y="3152633"/>
            <a:chExt cx="889379" cy="21154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348886" y="2382495"/>
            <a:ext cx="630924" cy="2156347"/>
            <a:chOff x="628650" y="3152633"/>
            <a:chExt cx="889379" cy="2115403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337431" y="2382496"/>
            <a:ext cx="630924" cy="2156347"/>
            <a:chOff x="628650" y="3152633"/>
            <a:chExt cx="889379" cy="211540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283817" y="2382496"/>
            <a:ext cx="630924" cy="2156347"/>
            <a:chOff x="628650" y="3152633"/>
            <a:chExt cx="889379" cy="21154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185281" y="2382496"/>
            <a:ext cx="630924" cy="2156347"/>
            <a:chOff x="628650" y="3152633"/>
            <a:chExt cx="889379" cy="211540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035808" y="2382496"/>
            <a:ext cx="630924" cy="2156347"/>
            <a:chOff x="628650" y="3152633"/>
            <a:chExt cx="889379" cy="211540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457988" y="2382494"/>
            <a:ext cx="630924" cy="2156347"/>
            <a:chOff x="628650" y="3152633"/>
            <a:chExt cx="889379" cy="2115403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458433" y="2382495"/>
            <a:ext cx="630924" cy="2156347"/>
            <a:chOff x="628650" y="3152633"/>
            <a:chExt cx="889379" cy="211540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1583797" y="469878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584241" y="469878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85705" y="469725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475995" y="464405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476439" y="464405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76883" y="4640989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09625" y="461063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342367" y="4607569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156576" y="457721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87544" y="3836660"/>
            <a:ext cx="546901" cy="64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389166" y="3836659"/>
            <a:ext cx="535272" cy="651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411632" y="3836659"/>
            <a:ext cx="535568" cy="682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00622" y="3836659"/>
            <a:ext cx="530679" cy="65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510169" y="3836659"/>
            <a:ext cx="549945" cy="65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87233" y="3878893"/>
            <a:ext cx="542380" cy="65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510169" y="3187719"/>
            <a:ext cx="542051" cy="625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3058" y="5453248"/>
            <a:ext cx="19069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E67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SORTED!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time O(n).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858" y="939427"/>
            <a:ext cx="649282" cy="86863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828985" y="923099"/>
            <a:ext cx="328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the buckets as linked lists.  They are first-in, first-out.   This will be useful later.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24496" y="5584052"/>
            <a:ext cx="152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buckets!</a:t>
            </a:r>
          </a:p>
        </p:txBody>
      </p:sp>
    </p:spTree>
    <p:extLst>
      <p:ext uri="{BB962C8B-B14F-4D97-AF65-F5344CB8AC3E}">
        <p14:creationId xmlns:p14="http://schemas.microsoft.com/office/powerpoint/2010/main" val="12998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23 -0.34676 L 1.66667E-6 -2.96296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-0.3618 L -3.54167E-6 -4.44444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-0.38009 L -2.70833E-6 7.40741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49" y="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26 -0.39607 L -3.54167E-6 1.11111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72 -0.39144 L -0.00209 0.00069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1" y="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219 -0.40533 L 0.00117 -0.0053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7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67 -0.29445 L 5E-6 3.33333E-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4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533 L 0.1375 0.2358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10612 0.2419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642 0.33912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14024 0.24028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02136 0.2419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1836 0.23959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0.18737 0.24283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/>
      <p:bldP spid="72" grpId="0"/>
      <p:bldP spid="7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to be able to know what bucket to put something in.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We assume we can evaluate the items directly, not just by comparison </a:t>
            </a:r>
          </a:p>
          <a:p>
            <a:r>
              <a:rPr lang="en-US" sz="2400" dirty="0"/>
              <a:t>Need to know what values might show up ahead of time.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to assume there are not too many such values.</a:t>
            </a:r>
          </a:p>
        </p:txBody>
      </p:sp>
      <p:sp>
        <p:nvSpPr>
          <p:cNvPr id="420" name="Slide Number Placeholder 4">
            <a:extLst>
              <a:ext uri="{FF2B5EF4-FFF2-40B4-BE49-F238E27FC236}">
                <a16:creationId xmlns:a16="http://schemas.microsoft.com/office/drawing/2014/main" id="{75F387C8-5681-3A54-FE15-2CCBC7E3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33757" y="2570707"/>
            <a:ext cx="7992844" cy="674098"/>
            <a:chOff x="1997317" y="3229162"/>
            <a:chExt cx="5040183" cy="718565"/>
          </a:xfrm>
        </p:grpSpPr>
        <p:sp>
          <p:nvSpPr>
            <p:cNvPr id="4" name="Rectangle 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23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12345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3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100000000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522218" y="4089125"/>
            <a:ext cx="11361237" cy="2129208"/>
            <a:chOff x="-2765806" y="4240182"/>
            <a:chExt cx="13299729" cy="2492501"/>
          </a:xfrm>
        </p:grpSpPr>
        <p:grpSp>
          <p:nvGrpSpPr>
            <p:cNvPr id="48" name="Group 47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35" name="Group 234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8" name="Group 307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7" name="Straight Connector 32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346" name="Group 34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3" name="Straight Connector 4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0" name="Group 38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1" name="Group 390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483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EFD3-B617-D944-AE53-5171C911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RadixSort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FEEC-380C-4F40-A27E-488FB1E55E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sorting integers up to size M</a:t>
            </a:r>
          </a:p>
          <a:p>
            <a:pPr lvl="1"/>
            <a:r>
              <a:rPr lang="en-US" dirty="0"/>
              <a:t>or more generally for lexicographically sorting strings</a:t>
            </a:r>
          </a:p>
          <a:p>
            <a:r>
              <a:rPr lang="en-US" dirty="0"/>
              <a:t>Can use less space than </a:t>
            </a:r>
            <a:r>
              <a:rPr lang="en-US" dirty="0" err="1"/>
              <a:t>CountingSort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Idea: </a:t>
            </a:r>
            <a:r>
              <a:rPr lang="en-US" dirty="0" err="1"/>
              <a:t>CountingSort</a:t>
            </a:r>
            <a:r>
              <a:rPr lang="en-US" dirty="0"/>
              <a:t> on the least-significant digit first, then the next least-significant, and so on.</a:t>
            </a:r>
          </a:p>
          <a:p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0831D46-14EF-0FE7-E14B-2054BF57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3002478" y="2793462"/>
            <a:ext cx="7185535" cy="1479815"/>
            <a:chOff x="452083" y="3472385"/>
            <a:chExt cx="8208744" cy="2156350"/>
          </a:xfrm>
        </p:grpSpPr>
        <p:grpSp>
          <p:nvGrpSpPr>
            <p:cNvPr id="4" name="Group 3"/>
            <p:cNvGrpSpPr/>
            <p:nvPr/>
          </p:nvGrpSpPr>
          <p:grpSpPr>
            <a:xfrm>
              <a:off x="2353992" y="3472385"/>
              <a:ext cx="630924" cy="2156347"/>
              <a:chOff x="628650" y="3152633"/>
              <a:chExt cx="889379" cy="211540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342536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342981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533152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7912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17937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8029903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52083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1452528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/>
          <p:cNvGrpSpPr/>
          <p:nvPr/>
        </p:nvGrpSpPr>
        <p:grpSpPr>
          <a:xfrm>
            <a:off x="3040920" y="4178770"/>
            <a:ext cx="7018839" cy="614437"/>
            <a:chOff x="551092" y="5697462"/>
            <a:chExt cx="8042760" cy="614437"/>
          </a:xfrm>
        </p:grpSpPr>
        <p:sp>
          <p:nvSpPr>
            <p:cNvPr id="40" name="Rectangle 39"/>
            <p:cNvSpPr/>
            <p:nvPr/>
          </p:nvSpPr>
          <p:spPr>
            <a:xfrm>
              <a:off x="551092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51536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53000" y="5787148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43291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43734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44178" y="573088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6920" y="570052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09662" y="569746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72846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98822" y="1515014"/>
            <a:ext cx="7992844" cy="674098"/>
            <a:chOff x="1997317" y="3229162"/>
            <a:chExt cx="5040183" cy="718565"/>
          </a:xfrm>
        </p:grpSpPr>
        <p:sp>
          <p:nvSpPr>
            <p:cNvPr id="52" name="Rectangle 5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2094290" y="2791430"/>
            <a:ext cx="0" cy="1479813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646570" y="2791430"/>
            <a:ext cx="0" cy="1479813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094291" y="4271242"/>
            <a:ext cx="541863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04967" y="4268455"/>
            <a:ext cx="43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6091518" y="3376594"/>
            <a:ext cx="1185320" cy="478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345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109437" y="3533370"/>
            <a:ext cx="537134" cy="726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92229" y="3650296"/>
            <a:ext cx="544049" cy="610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042779" y="3797498"/>
            <a:ext cx="460667" cy="445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25212" y="3353178"/>
            <a:ext cx="547257" cy="422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049798" y="2815644"/>
            <a:ext cx="490936" cy="503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5271507" y="3447243"/>
            <a:ext cx="1118325" cy="468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234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123558" y="5205619"/>
            <a:ext cx="7959666" cy="674098"/>
            <a:chOff x="2006638" y="3229162"/>
            <a:chExt cx="5019261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2006638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3184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47724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82247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0745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23334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</p:grpSp>
      <p:sp>
        <p:nvSpPr>
          <p:cNvPr id="72" name="Title 71">
            <a:extLst>
              <a:ext uri="{FF2B5EF4-FFF2-40B4-BE49-F238E27FC236}">
                <a16:creationId xmlns:a16="http://schemas.microsoft.com/office/drawing/2014/main" id="{3AB59E5F-5495-6B49-B247-A1D08C2D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</a:t>
            </a:r>
            <a:r>
              <a:rPr lang="en-US" sz="3600" dirty="0" err="1"/>
              <a:t>CountingSort</a:t>
            </a:r>
            <a:r>
              <a:rPr lang="en-US" sz="3600" dirty="0"/>
              <a:t> on least significant digit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418AD52-2B56-1027-65C3-76FF340A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7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122" grpId="0"/>
        </p:bldLst>
      </p:timing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</a:t>
            </a:r>
            <a:r>
              <a:rPr lang="en-US" sz="3600" dirty="0" err="1"/>
              <a:t>CountingSort</a:t>
            </a:r>
            <a:r>
              <a:rPr lang="en-US" sz="3600" dirty="0"/>
              <a:t> on the 2</a:t>
            </a:r>
            <a:r>
              <a:rPr lang="en-US" sz="3600" baseline="30000" dirty="0"/>
              <a:t>nd</a:t>
            </a:r>
            <a:r>
              <a:rPr lang="en-US" sz="3600" dirty="0"/>
              <a:t> least sig. digit</a:t>
            </a:r>
            <a:endParaRPr lang="en-US" dirty="0"/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E72D7CBD-B485-4C19-2C48-09652DAC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966276" y="2604998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45137" y="4333502"/>
              <a:ext cx="7054646" cy="614437"/>
              <a:chOff x="551092" y="5697462"/>
              <a:chExt cx="8083790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51092" y="5788679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51536" y="5788679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53000" y="5787148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43291" y="573394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43735" y="573394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44179" y="573088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76921" y="570052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09663" y="569746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13876" y="573088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915536" y="1282997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1" name="Rectangle 7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341118" y="3482334"/>
            <a:ext cx="445400" cy="601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63311" y="3436908"/>
            <a:ext cx="529311" cy="601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902771" y="3473346"/>
            <a:ext cx="529311" cy="601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009141" y="3563122"/>
            <a:ext cx="481821" cy="511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4348330" y="3396909"/>
            <a:ext cx="932528" cy="4916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234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35163" y="3042689"/>
            <a:ext cx="446190" cy="5317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5156961" y="3257438"/>
            <a:ext cx="1074177" cy="5048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345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1959264" y="5048527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2520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47724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72927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8130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23334" y="3229162"/>
              <a:ext cx="705201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rgbClr val="FDEAD1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7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</a:t>
            </a:r>
            <a:r>
              <a:rPr lang="en-US" sz="3600" dirty="0" err="1"/>
              <a:t>CountingSort</a:t>
            </a:r>
            <a:r>
              <a:rPr lang="en-US" sz="3600" dirty="0"/>
              <a:t> on the 3</a:t>
            </a:r>
            <a:r>
              <a:rPr lang="en-US" sz="3600" baseline="30000" dirty="0"/>
              <a:t>rd</a:t>
            </a:r>
            <a:r>
              <a:rPr lang="en-US" sz="3600" dirty="0"/>
              <a:t> least sig. digit</a:t>
            </a:r>
            <a:endParaRPr lang="en-US" dirty="0"/>
          </a:p>
        </p:txBody>
      </p: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5EE1FEAB-E617-21E0-7B02-144D4AB8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2022508" y="2632654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45137" y="4333502"/>
              <a:ext cx="7054646" cy="614437"/>
              <a:chOff x="551092" y="5697462"/>
              <a:chExt cx="8083790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51092" y="5788679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51536" y="5788679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53000" y="5787148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43291" y="573394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43735" y="573394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44179" y="573088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76921" y="5700524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09663" y="569746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13876" y="5730882"/>
                <a:ext cx="42100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2072622" y="2330105"/>
            <a:ext cx="445400" cy="329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32056" y="2725793"/>
            <a:ext cx="529311" cy="3647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44163" y="3118073"/>
            <a:ext cx="529311" cy="359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965844" y="3545964"/>
            <a:ext cx="481821" cy="511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101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3612388" y="3371488"/>
            <a:ext cx="932528" cy="4916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234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90893" y="3521665"/>
            <a:ext cx="446190" cy="53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4415242" y="3372356"/>
            <a:ext cx="947472" cy="504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345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015496" y="5074653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13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234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345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088251" y="1215785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13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234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345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669644" y="5877452"/>
            <a:ext cx="178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It worked!!</a:t>
            </a:r>
          </a:p>
        </p:txBody>
      </p:sp>
    </p:spTree>
    <p:extLst>
      <p:ext uri="{BB962C8B-B14F-4D97-AF65-F5344CB8AC3E}">
        <p14:creationId xmlns:p14="http://schemas.microsoft.com/office/powerpoint/2010/main" val="631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this work?</a:t>
            </a: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B4207378-3E24-1244-79B1-F0FB342B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484B4-D9FB-CC40-86CD-AFBD26B2E985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细黑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华文细黑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46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46507" y="2809986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02778" y="5139957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51816" y="397497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68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array: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40320" y="2442245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array is sorted by the first digit.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40320" y="3588957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array is sorted by the first two digits.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68525" y="4770624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array is sorted by all three digits.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6038" y="5814054"/>
            <a:ext cx="162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Sorted array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051254" y="2812480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051816" y="3990572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102778" y="5155558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013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021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234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solidFill>
              <a:srgbClr val="F8D8CA"/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02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1D9A78"/>
      </a:accent2>
      <a:accent3>
        <a:srgbClr val="8BC145"/>
      </a:accent3>
      <a:accent4>
        <a:srgbClr val="FFC000"/>
      </a:accent4>
      <a:accent5>
        <a:srgbClr val="1D6FA9"/>
      </a:accent5>
      <a:accent6>
        <a:srgbClr val="B74919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43bb53-cf0c-4e78-a4a3-e22378fc595b">
      <Terms xmlns="http://schemas.microsoft.com/office/infopath/2007/PartnerControls"/>
    </lcf76f155ced4ddcb4097134ff3c332f>
    <TaxCatchAll xmlns="1f7819a7-36f8-4eb2-98de-d471234e6f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DB135E290BC4098C8C393585B937E" ma:contentTypeVersion="15" ma:contentTypeDescription="Create a new document." ma:contentTypeScope="" ma:versionID="c90fbae2abc2673ba40b23956ecbbd4c">
  <xsd:schema xmlns:xsd="http://www.w3.org/2001/XMLSchema" xmlns:xs="http://www.w3.org/2001/XMLSchema" xmlns:p="http://schemas.microsoft.com/office/2006/metadata/properties" xmlns:ns2="5b43bb53-cf0c-4e78-a4a3-e22378fc595b" xmlns:ns3="1f7819a7-36f8-4eb2-98de-d471234e6f17" targetNamespace="http://schemas.microsoft.com/office/2006/metadata/properties" ma:root="true" ma:fieldsID="43c497fd0169af00c6165959ebed98c0" ns2:_="" ns3:_="">
    <xsd:import namespace="5b43bb53-cf0c-4e78-a4a3-e22378fc595b"/>
    <xsd:import namespace="1f7819a7-36f8-4eb2-98de-d471234e6f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43bb53-cf0c-4e78-a4a3-e22378fc59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4ff25d2-3f0a-4a9f-a8f4-94ab7cc48d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819a7-36f8-4eb2-98de-d471234e6f1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62a4877-f0a1-4a6b-b425-b2edeeb0391c}" ma:internalName="TaxCatchAll" ma:showField="CatchAllData" ma:web="1f7819a7-36f8-4eb2-98de-d471234e6f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032349-078F-4310-ABF3-964AF622FE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46B8E-2943-4EAF-82C1-A639EC9024D9}">
  <ds:schemaRefs>
    <ds:schemaRef ds:uri="http://schemas.microsoft.com/office/2006/metadata/properties"/>
    <ds:schemaRef ds:uri="http://schemas.microsoft.com/office/infopath/2007/PartnerControls"/>
    <ds:schemaRef ds:uri="5b43bb53-cf0c-4e78-a4a3-e22378fc595b"/>
    <ds:schemaRef ds:uri="1f7819a7-36f8-4eb2-98de-d471234e6f17"/>
  </ds:schemaRefs>
</ds:datastoreItem>
</file>

<file path=customXml/itemProps3.xml><?xml version="1.0" encoding="utf-8"?>
<ds:datastoreItem xmlns:ds="http://schemas.openxmlformats.org/officeDocument/2006/customXml" ds:itemID="{108A9699-56CB-432F-B3D8-79F0B3CC37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43bb53-cf0c-4e78-a4a3-e22378fc595b"/>
    <ds:schemaRef ds:uri="1f7819a7-36f8-4eb2-98de-d471234e6f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6790</TotalTime>
  <Words>8664</Words>
  <Application>Microsoft Office PowerPoint</Application>
  <PresentationFormat>Widescreen</PresentationFormat>
  <Paragraphs>2032</Paragraphs>
  <Slides>123</Slides>
  <Notes>8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Office 主题​​</vt:lpstr>
      <vt:lpstr>Design and Analysis of Algorithms</vt:lpstr>
      <vt:lpstr>Hashing</vt:lpstr>
      <vt:lpstr>Outline</vt:lpstr>
      <vt:lpstr>Goal</vt:lpstr>
      <vt:lpstr>Last time</vt:lpstr>
      <vt:lpstr>One way to get O(1) time</vt:lpstr>
      <vt:lpstr>That should look familiar</vt:lpstr>
      <vt:lpstr>Solution?</vt:lpstr>
      <vt:lpstr>Problem…</vt:lpstr>
      <vt:lpstr>Hash tables</vt:lpstr>
      <vt:lpstr>But first! Terminology</vt:lpstr>
      <vt:lpstr>Hash Functions</vt:lpstr>
      <vt:lpstr>Hash Tables (with chaining)</vt:lpstr>
      <vt:lpstr>Aside: Hash tables with open addressing</vt:lpstr>
      <vt:lpstr>Hash Tables (with chaining)</vt:lpstr>
      <vt:lpstr>What we want from a hash table</vt:lpstr>
      <vt:lpstr>Worst-case analysis</vt:lpstr>
      <vt:lpstr>This is impossible!</vt:lpstr>
      <vt:lpstr>We really can’t beat the bad guy here.</vt:lpstr>
      <vt:lpstr>Solution: Randomness</vt:lpstr>
      <vt:lpstr>The game</vt:lpstr>
      <vt:lpstr>Example of a random hash function</vt:lpstr>
      <vt:lpstr>Randomness helps</vt:lpstr>
      <vt:lpstr>What do we want?</vt:lpstr>
      <vt:lpstr>More precisely</vt:lpstr>
      <vt:lpstr>So we want:</vt:lpstr>
      <vt:lpstr>Aside</vt:lpstr>
      <vt:lpstr>So we want:</vt:lpstr>
      <vt:lpstr>Expected number of items in u_i’s bucket?</vt:lpstr>
      <vt:lpstr>A uniformly random hash function leads to balanced buckets</vt:lpstr>
      <vt:lpstr>What’s wrong with this plan?</vt:lpstr>
      <vt:lpstr>A uniformly random hash function is not a good idea</vt:lpstr>
      <vt:lpstr>Another way to say this</vt:lpstr>
      <vt:lpstr>Another thought…</vt:lpstr>
      <vt:lpstr>Could we store a uniformly random h without using a lookup table?</vt:lpstr>
      <vt:lpstr>Aside: description length</vt:lpstr>
      <vt:lpstr>Could we store a uniformly random h without using a lookup table?</vt:lpstr>
      <vt:lpstr>Need Mlog(n) bits to store a random hash function</vt:lpstr>
      <vt:lpstr>Solution</vt:lpstr>
      <vt:lpstr>Outline</vt:lpstr>
      <vt:lpstr>Hash families</vt:lpstr>
      <vt:lpstr>Example: a smaller hash family</vt:lpstr>
      <vt:lpstr>The game</vt:lpstr>
      <vt:lpstr>This is not a very good hash family</vt:lpstr>
      <vt:lpstr>The game</vt:lpstr>
      <vt:lpstr>Outline</vt:lpstr>
      <vt:lpstr>How to pick the hash family?</vt:lpstr>
      <vt:lpstr>Expected number of items in ui’s bucket?</vt:lpstr>
      <vt:lpstr>Strategy</vt:lpstr>
      <vt:lpstr>So the whole scheme will be</vt:lpstr>
      <vt:lpstr>Universal hash family</vt:lpstr>
      <vt:lpstr>Example</vt:lpstr>
      <vt:lpstr>Non-example</vt:lpstr>
      <vt:lpstr>A small universal hash family??</vt:lpstr>
      <vt:lpstr>Say what?</vt:lpstr>
      <vt:lpstr>h takes O(log M) bits to store</vt:lpstr>
      <vt:lpstr>Why does this work?</vt:lpstr>
      <vt:lpstr>But let’s check that it does work</vt:lpstr>
      <vt:lpstr>So the whole scheme will be</vt:lpstr>
      <vt:lpstr>Outline</vt:lpstr>
      <vt:lpstr>Want O(1) INSERT/DELETE/SEARCH</vt:lpstr>
      <vt:lpstr>We studied this game</vt:lpstr>
      <vt:lpstr>Uniformly random h was good</vt:lpstr>
      <vt:lpstr>Uniformly random h was bad</vt:lpstr>
      <vt:lpstr>Universal Hash Families </vt:lpstr>
      <vt:lpstr>Conclusion:</vt:lpstr>
      <vt:lpstr>Sorting lower bounds and O(n)-time sorting</vt:lpstr>
      <vt:lpstr>Roadmap</vt:lpstr>
      <vt:lpstr>Sorting</vt:lpstr>
      <vt:lpstr>An O(1)-time algorithm for sorting:</vt:lpstr>
      <vt:lpstr>That may have been unsatisfying</vt:lpstr>
      <vt:lpstr>Today: two models</vt:lpstr>
      <vt:lpstr>Comparison-based sorting</vt:lpstr>
      <vt:lpstr>Comparison-based sorting algorithms</vt:lpstr>
      <vt:lpstr>Comparison-based sorting algorithms</vt:lpstr>
      <vt:lpstr>All the sorting algorithms we have seen work like this.</vt:lpstr>
      <vt:lpstr>Lower bound of Ω(n log(n)). </vt:lpstr>
      <vt:lpstr>Decision trees</vt:lpstr>
      <vt:lpstr>Decision trees</vt:lpstr>
      <vt:lpstr>Comparison-based algorithms look like decision trees.</vt:lpstr>
      <vt:lpstr>Q: What’s the runtime on a particular input?</vt:lpstr>
      <vt:lpstr>Q: What’s the worst-case runtime?</vt:lpstr>
      <vt:lpstr>How long is the longest path?</vt:lpstr>
      <vt:lpstr>Lower bound of Ω(n log(n)). </vt:lpstr>
      <vt:lpstr>\end{Aside}</vt:lpstr>
      <vt:lpstr>So that’s bad news</vt:lpstr>
      <vt:lpstr>On the bright side, MergeSort is optimal!</vt:lpstr>
      <vt:lpstr>But what about StickSort?</vt:lpstr>
      <vt:lpstr>Beyond comparison-based sorting algorithms</vt:lpstr>
      <vt:lpstr>Another model of computation</vt:lpstr>
      <vt:lpstr>Pre-lecture exercise</vt:lpstr>
      <vt:lpstr>Another model of computation</vt:lpstr>
      <vt:lpstr>Why might this help?</vt:lpstr>
      <vt:lpstr>Assumptions</vt:lpstr>
      <vt:lpstr>RadixSort</vt:lpstr>
      <vt:lpstr>Step 1: CountingSort on least significant digit</vt:lpstr>
      <vt:lpstr>Step 2: CountingSort on the 2nd least sig. digit</vt:lpstr>
      <vt:lpstr>Step 3: CountingSort on the 3rd least sig. digit</vt:lpstr>
      <vt:lpstr>Why does this work?</vt:lpstr>
      <vt:lpstr>To prove this is correct…</vt:lpstr>
      <vt:lpstr>RadixSort is correct</vt:lpstr>
      <vt:lpstr>Inductive step</vt:lpstr>
      <vt:lpstr>Proof sketch…proof on next (skipped) slide</vt:lpstr>
      <vt:lpstr>Proof sketch…proof on next (skipped) slide</vt:lpstr>
      <vt:lpstr>After the i’th iteration, sorted by the first i least-significant digits</vt:lpstr>
      <vt:lpstr>Inductive step</vt:lpstr>
      <vt:lpstr>RadixSort is correct</vt:lpstr>
      <vt:lpstr>What is the running time?</vt:lpstr>
      <vt:lpstr>What is the running time?</vt:lpstr>
      <vt:lpstr>This doesn’t seem so great</vt:lpstr>
      <vt:lpstr>Aside: why d=⌊log_10⁡(n) ⌋+1 ?</vt:lpstr>
      <vt:lpstr>Can we do better?</vt:lpstr>
      <vt:lpstr>Example: base 100</vt:lpstr>
      <vt:lpstr>Example: base 100</vt:lpstr>
      <vt:lpstr>Example: base 100</vt:lpstr>
      <vt:lpstr>Example: base 100</vt:lpstr>
      <vt:lpstr>General running time of RadixSort</vt:lpstr>
      <vt:lpstr>Trade-offs</vt:lpstr>
      <vt:lpstr>A reasonable choice: r=n</vt:lpstr>
      <vt:lpstr>Running time of RadixSort with r=n</vt:lpstr>
      <vt:lpstr>What have we learned?</vt:lpstr>
      <vt:lpstr>Recap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creator>Mary Katherine Wootters</dc:creator>
  <cp:lastModifiedBy>TANG Jing</cp:lastModifiedBy>
  <cp:revision>211</cp:revision>
  <cp:lastPrinted>2020-02-03T07:32:29Z</cp:lastPrinted>
  <dcterms:created xsi:type="dcterms:W3CDTF">2017-04-25T03:21:42Z</dcterms:created>
  <dcterms:modified xsi:type="dcterms:W3CDTF">2025-01-03T08:05:12Z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0x010100D43DB135E290BC4098C8C393585B937E</vt:lpwstr>
  </property>
</Properties>
</file>